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3" r:id="rId3"/>
    <p:sldId id="301" r:id="rId4"/>
    <p:sldId id="298" r:id="rId5"/>
    <p:sldId id="299" r:id="rId6"/>
    <p:sldId id="300" r:id="rId7"/>
    <p:sldId id="317" r:id="rId8"/>
    <p:sldId id="259" r:id="rId9"/>
    <p:sldId id="315" r:id="rId10"/>
    <p:sldId id="262" r:id="rId11"/>
    <p:sldId id="260" r:id="rId12"/>
    <p:sldId id="261" r:id="rId13"/>
    <p:sldId id="264" r:id="rId14"/>
    <p:sldId id="266" r:id="rId15"/>
    <p:sldId id="282" r:id="rId16"/>
    <p:sldId id="268" r:id="rId17"/>
    <p:sldId id="270" r:id="rId18"/>
    <p:sldId id="263" r:id="rId19"/>
    <p:sldId id="271" r:id="rId20"/>
    <p:sldId id="272" r:id="rId21"/>
    <p:sldId id="273" r:id="rId22"/>
    <p:sldId id="274" r:id="rId23"/>
    <p:sldId id="275" r:id="rId24"/>
    <p:sldId id="324" r:id="rId25"/>
    <p:sldId id="302" r:id="rId26"/>
    <p:sldId id="276" r:id="rId27"/>
    <p:sldId id="277" r:id="rId28"/>
    <p:sldId id="278" r:id="rId29"/>
    <p:sldId id="279" r:id="rId30"/>
    <p:sldId id="280" r:id="rId31"/>
    <p:sldId id="281" r:id="rId32"/>
    <p:sldId id="283" r:id="rId33"/>
    <p:sldId id="284" r:id="rId34"/>
    <p:sldId id="322" r:id="rId35"/>
    <p:sldId id="285" r:id="rId36"/>
    <p:sldId id="286" r:id="rId37"/>
    <p:sldId id="287" r:id="rId38"/>
    <p:sldId id="288" r:id="rId39"/>
    <p:sldId id="309" r:id="rId40"/>
    <p:sldId id="304" r:id="rId41"/>
    <p:sldId id="321" r:id="rId42"/>
    <p:sldId id="289" r:id="rId43"/>
    <p:sldId id="303" r:id="rId44"/>
    <p:sldId id="305" r:id="rId45"/>
    <p:sldId id="306" r:id="rId46"/>
    <p:sldId id="323" r:id="rId47"/>
    <p:sldId id="290" r:id="rId48"/>
    <p:sldId id="307" r:id="rId49"/>
    <p:sldId id="291" r:id="rId50"/>
    <p:sldId id="308" r:id="rId51"/>
    <p:sldId id="292" r:id="rId52"/>
    <p:sldId id="293" r:id="rId53"/>
    <p:sldId id="294" r:id="rId54"/>
    <p:sldId id="295" r:id="rId55"/>
    <p:sldId id="296" r:id="rId56"/>
    <p:sldId id="297" r:id="rId57"/>
    <p:sldId id="318" r:id="rId58"/>
    <p:sldId id="319" r:id="rId59"/>
    <p:sldId id="320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88874" autoAdjust="0"/>
  </p:normalViewPr>
  <p:slideViewPr>
    <p:cSldViewPr snapToGrid="0">
      <p:cViewPr varScale="1">
        <p:scale>
          <a:sx n="58" d="100"/>
          <a:sy n="58" d="100"/>
        </p:scale>
        <p:origin x="2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321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8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1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03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24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38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30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67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130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1C7220-C693-4944-AB3E-751B872186FD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27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C7220-C693-4944-AB3E-751B872186FD}" type="datetimeFigureOut">
              <a:rPr lang="en-US" smtClean="0"/>
              <a:t>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37809-BED7-4BBF-A08B-BFCF105AE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6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mcas.pearsonsupport.com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&amp;esrc=s&amp;source=images&amp;cd=&amp;ved=0ahUKEwjc3I_0poXQAhVpzVQKHbMBA8wQjRwIBw&amp;url=http://www.google.com/url?sa%3Di%26rct%3Dj%26q%3D%26esrc%3Ds%26source%3Dimages%26cd%3D%26ved%3D0ahUKEwjc3I_0poXQAhVpzVQKHbMBA8wQjRwIBw%26url%3Dhttp://www.focusmartialarts.com.au/%26psig%3DAFQjCNFkumAeGoMdntt4TCIrCvVWmcSxHg%26ust%3D1478012259274613&amp;psig=AFQjCNFkumAeGoMdntt4TCIrCvVWmcSxHg&amp;ust=1478012259274613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202238"/>
          </a:xfrm>
        </p:spPr>
        <p:txBody>
          <a:bodyPr>
            <a:noAutofit/>
          </a:bodyPr>
          <a:lstStyle/>
          <a:p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r>
              <a:rPr lang="en-US" sz="9600" dirty="0"/>
              <a:t>MCAS 2.0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3476"/>
            <a:ext cx="9144000" cy="477432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Test Anxiety, No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3386">
            <a:off x="5329242" y="497758"/>
            <a:ext cx="4791004" cy="4514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662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MCAS 2.0</a:t>
            </a:r>
          </a:p>
          <a:p>
            <a:pPr marL="0" indent="0" algn="ctr">
              <a:buNone/>
            </a:pPr>
            <a:r>
              <a:rPr lang="en-US" sz="9600" dirty="0"/>
              <a:t>Is Part A,</a:t>
            </a:r>
          </a:p>
          <a:p>
            <a:pPr marL="0" indent="0" algn="ctr">
              <a:buNone/>
            </a:pPr>
            <a:r>
              <a:rPr lang="en-US" sz="9600" dirty="0"/>
              <a:t>Part B:Evidence</a:t>
            </a:r>
          </a:p>
        </p:txBody>
      </p:sp>
    </p:spTree>
    <p:extLst>
      <p:ext uri="{BB962C8B-B14F-4D97-AF65-F5344CB8AC3E}">
        <p14:creationId xmlns:p14="http://schemas.microsoft.com/office/powerpoint/2010/main" val="502373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Where is the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EVIDENCE?</a:t>
            </a:r>
          </a:p>
        </p:txBody>
      </p:sp>
      <p:pic>
        <p:nvPicPr>
          <p:cNvPr id="4" name="Picture 3" descr="silhouette di sherlock holmes : Foto stock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337" y="4103649"/>
            <a:ext cx="3388112" cy="194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sherlock holm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707" y="4103649"/>
            <a:ext cx="2619344" cy="1943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://cdn.thedailybeast.com/content/dailybeast/articles/2014/03/25/the-best-apps-for-developing-sherlock-holmes-like-reading-skills/jcr:content/image.crop.800.500.jpg/46524693.cached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513" y="4103649"/>
            <a:ext cx="2352908" cy="1851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160306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/>
              <a:t>Test Strategy:</a:t>
            </a:r>
          </a:p>
          <a:p>
            <a:pPr marL="0" indent="0" algn="ctr">
              <a:buNone/>
            </a:pPr>
            <a:r>
              <a:rPr lang="en-US" sz="9600" dirty="0"/>
              <a:t>Select best </a:t>
            </a:r>
          </a:p>
          <a:p>
            <a:pPr marL="0" indent="0" algn="ctr">
              <a:buNone/>
            </a:pPr>
            <a:r>
              <a:rPr lang="en-US" sz="9600" dirty="0"/>
              <a:t>Example from </a:t>
            </a:r>
          </a:p>
          <a:p>
            <a:pPr marL="0" indent="0" algn="ctr">
              <a:buNone/>
            </a:pPr>
            <a:r>
              <a:rPr lang="en-US" sz="9600" dirty="0"/>
              <a:t>Part B</a:t>
            </a:r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01808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32032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MCAS 2.0</a:t>
            </a:r>
          </a:p>
          <a:p>
            <a:pPr marL="0" indent="0" algn="ctr">
              <a:buNone/>
            </a:pPr>
            <a:r>
              <a:rPr lang="en-US" sz="9600" dirty="0"/>
              <a:t>Finer Reading</a:t>
            </a:r>
          </a:p>
          <a:p>
            <a:pPr marL="0" indent="0" algn="ctr">
              <a:buNone/>
            </a:pPr>
            <a:r>
              <a:rPr lang="en-US" sz="9600" dirty="0"/>
              <a:t>Ability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3368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MCAS 2.0</a:t>
            </a:r>
          </a:p>
          <a:p>
            <a:pPr marL="0" indent="0" algn="ctr">
              <a:buNone/>
            </a:pPr>
            <a:r>
              <a:rPr lang="en-US" sz="9600" dirty="0"/>
              <a:t>More Complex Reading Passages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101390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6427461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Test skills are mostly: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Close reading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Inference</a:t>
            </a:r>
            <a:endParaRPr lang="en-US" sz="96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Central Idea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Varied Writing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94992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MCAS 2.0</a:t>
            </a:r>
          </a:p>
          <a:p>
            <a:pPr marL="0" indent="0" algn="ctr">
              <a:buNone/>
            </a:pPr>
            <a:r>
              <a:rPr lang="en-US" sz="9600" dirty="0"/>
              <a:t>Varied Types of Writing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32447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/>
              <a:t>“Write a </a:t>
            </a:r>
            <a:r>
              <a:rPr lang="en-US" sz="9600" dirty="0">
                <a:solidFill>
                  <a:srgbClr val="C00000"/>
                </a:solidFill>
              </a:rPr>
              <a:t>Text-Based</a:t>
            </a:r>
            <a:r>
              <a:rPr lang="en-US" sz="9600" dirty="0"/>
              <a:t> Essay . .”</a:t>
            </a:r>
          </a:p>
          <a:p>
            <a:pPr marL="0" indent="0" algn="ctr">
              <a:buNone/>
            </a:pPr>
            <a:r>
              <a:rPr lang="en-US" sz="9600" dirty="0"/>
              <a:t>Means use close reading evidence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549414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C00000"/>
                </a:solidFill>
              </a:rPr>
              <a:t>Test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MCAS 2.0</a:t>
            </a:r>
          </a:p>
          <a:p>
            <a:pPr marL="0" indent="0" algn="ctr">
              <a:buNone/>
            </a:pPr>
            <a:r>
              <a:rPr lang="en-US" sz="9600" dirty="0"/>
              <a:t>Focuses on</a:t>
            </a:r>
          </a:p>
          <a:p>
            <a:pPr marL="0" indent="0" algn="ctr">
              <a:buNone/>
            </a:pPr>
            <a:r>
              <a:rPr lang="en-US" sz="9600" dirty="0"/>
              <a:t>2011 Standards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37699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Standards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609600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/>
              <a:t>Reading </a:t>
            </a:r>
          </a:p>
          <a:p>
            <a:pPr marL="0" indent="0" algn="ctr">
              <a:buNone/>
            </a:pPr>
            <a:r>
              <a:rPr lang="en-US" sz="9600" dirty="0"/>
              <a:t>and Writing Standards are Connected:</a:t>
            </a:r>
          </a:p>
          <a:p>
            <a:pPr marL="0" indent="0" algn="ctr">
              <a:buNone/>
            </a:pPr>
            <a:r>
              <a:rPr lang="en-US" sz="9600" dirty="0"/>
              <a:t>e.g., Folktales &amp; Theme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44362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686800" cy="6858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8800" dirty="0">
                <a:latin typeface="+mn-lt"/>
              </a:rPr>
              <a:t>Shedding Some</a:t>
            </a:r>
            <a:br>
              <a:rPr lang="en-US" sz="8800" dirty="0">
                <a:latin typeface="+mn-lt"/>
              </a:rPr>
            </a:br>
            <a:r>
              <a:rPr lang="en-US" sz="8800" dirty="0">
                <a:latin typeface="+mn-lt"/>
              </a:rPr>
              <a:t> Light </a:t>
            </a:r>
            <a:br>
              <a:rPr lang="en-US" sz="8800" dirty="0">
                <a:latin typeface="+mn-lt"/>
              </a:rPr>
            </a:br>
            <a:r>
              <a:rPr lang="en-US" sz="8800" dirty="0">
                <a:latin typeface="+mn-lt"/>
              </a:rPr>
              <a:t>   on </a:t>
            </a:r>
            <a:br>
              <a:rPr lang="en-US" sz="8800" dirty="0">
                <a:latin typeface="+mn-lt"/>
              </a:rPr>
            </a:br>
            <a:r>
              <a:rPr lang="en-US" sz="8800" dirty="0">
                <a:latin typeface="+mn-lt"/>
              </a:rPr>
              <a:t> MCAS</a:t>
            </a:r>
            <a:br>
              <a:rPr lang="en-US" sz="8800" dirty="0">
                <a:latin typeface="+mn-lt"/>
              </a:rPr>
            </a:br>
            <a:r>
              <a:rPr lang="en-US" sz="8800" dirty="0">
                <a:latin typeface="+mn-lt"/>
              </a:rPr>
              <a:t>      2.0</a:t>
            </a:r>
            <a:br>
              <a:rPr lang="en-US" sz="8800" dirty="0"/>
            </a:br>
            <a:endParaRPr lang="en-US" sz="8800" dirty="0"/>
          </a:p>
        </p:txBody>
      </p:sp>
      <p:pic>
        <p:nvPicPr>
          <p:cNvPr id="29699" name="Picture 2" descr="Sunset M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37785"/>
            <a:ext cx="6713033" cy="562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44450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9600" dirty="0"/>
              <a:t>Read for Central Idea,</a:t>
            </a:r>
          </a:p>
          <a:p>
            <a:pPr marL="0" indent="0" algn="ctr">
              <a:buNone/>
            </a:pPr>
            <a:r>
              <a:rPr lang="en-US" sz="9600" dirty="0"/>
              <a:t>Make a case for Central  Idea &amp; Supporting Details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838509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92836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/>
              <a:t>Build Reading and writing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Classroom practice: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Read, Discuss,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then Write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840945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928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Know your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grade level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Standards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Well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8746824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07" y="53276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Differentiate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as Needed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6532225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46764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>
                <a:latin typeface="Arial Narrow" panose="020B0606020202030204" pitchFamily="34" charset="0"/>
              </a:rPr>
              <a:t>Use test language in teaching:</a:t>
            </a:r>
          </a:p>
          <a:p>
            <a:pPr marL="0" indent="0">
              <a:buNone/>
            </a:pPr>
            <a:r>
              <a:rPr lang="en-US" sz="9600" dirty="0">
                <a:latin typeface="Arial Narrow" panose="020B0606020202030204" pitchFamily="34" charset="0"/>
              </a:rPr>
              <a:t>“text-based evidence”</a:t>
            </a:r>
          </a:p>
        </p:txBody>
      </p:sp>
    </p:spTree>
    <p:extLst>
      <p:ext uri="{BB962C8B-B14F-4D97-AF65-F5344CB8AC3E}">
        <p14:creationId xmlns:p14="http://schemas.microsoft.com/office/powerpoint/2010/main" val="3451121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 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sz="7300" b="1" dirty="0">
                <a:solidFill>
                  <a:srgbClr val="C00000"/>
                </a:solidFill>
              </a:rPr>
              <a:t>SCAFFOLD AS NEEDED</a:t>
            </a:r>
            <a:endParaRPr lang="en-US" sz="7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  <p:pic>
        <p:nvPicPr>
          <p:cNvPr id="4" name="Picture 3" descr="Image result for scaffolding meani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614" y="1413641"/>
            <a:ext cx="9501352" cy="49309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9412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Name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the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Standard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8827015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607498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US" sz="8500" dirty="0">
                <a:latin typeface="Agency FB" panose="020B0503020202020204" pitchFamily="34" charset="0"/>
              </a:rPr>
              <a:t>Use TERMS</a:t>
            </a:r>
            <a:r>
              <a:rPr lang="en-US" sz="11300" dirty="0">
                <a:latin typeface="Agency FB" panose="020B0503020202020204" pitchFamily="34" charset="0"/>
              </a:rPr>
              <a:t>: Central </a:t>
            </a:r>
            <a:r>
              <a:rPr lang="en-US" sz="11300" dirty="0" err="1">
                <a:latin typeface="Agency FB" panose="020B0503020202020204" pitchFamily="34" charset="0"/>
              </a:rPr>
              <a:t>Idea,Theme</a:t>
            </a:r>
            <a:endParaRPr lang="en-US" sz="113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r>
              <a:rPr lang="en-US" sz="11300" dirty="0">
                <a:latin typeface="Agency FB" panose="020B0503020202020204" pitchFamily="34" charset="0"/>
              </a:rPr>
              <a:t>Supporting Details,</a:t>
            </a:r>
          </a:p>
          <a:p>
            <a:pPr marL="0" indent="0" algn="ctr">
              <a:buNone/>
            </a:pPr>
            <a:r>
              <a:rPr lang="en-US" sz="11300" dirty="0">
                <a:latin typeface="Agency FB" panose="020B0503020202020204" pitchFamily="34" charset="0"/>
              </a:rPr>
              <a:t>Inference,</a:t>
            </a:r>
          </a:p>
          <a:p>
            <a:pPr marL="0" indent="0" algn="ctr">
              <a:buNone/>
            </a:pPr>
            <a:r>
              <a:rPr lang="en-US" sz="11300" dirty="0">
                <a:latin typeface="Agency FB" panose="020B0503020202020204" pitchFamily="34" charset="0"/>
              </a:rPr>
              <a:t>Context Clues</a:t>
            </a:r>
          </a:p>
          <a:p>
            <a:pPr marL="0" indent="0" algn="ctr">
              <a:buNone/>
            </a:pPr>
            <a:r>
              <a:rPr lang="en-US" sz="11300" dirty="0">
                <a:latin typeface="Agency FB" panose="020B0503020202020204" pitchFamily="34" charset="0"/>
              </a:rPr>
              <a:t>“Sources”</a:t>
            </a:r>
          </a:p>
          <a:p>
            <a:pPr marL="0" indent="0" algn="ctr">
              <a:buNone/>
            </a:pPr>
            <a:endParaRPr lang="en-US" sz="96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1669815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But . . . It’s OK to use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“Hook,”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“Clincher”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“Connecting Words”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381597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But . . . It’s OK to use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“Hook,”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“Clincher”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“Connecting Words”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259654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202238"/>
          </a:xfrm>
        </p:spPr>
        <p:txBody>
          <a:bodyPr>
            <a:noAutofit/>
          </a:bodyPr>
          <a:lstStyle/>
          <a:p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r>
              <a:rPr lang="en-US" sz="9600" dirty="0"/>
              <a:t>MCAS 2.0 </a:t>
            </a:r>
            <a:br>
              <a:rPr lang="en-US" sz="9600" dirty="0"/>
            </a:br>
            <a:r>
              <a:rPr lang="en-US" sz="9600" dirty="0"/>
              <a:t>ASSESSES</a:t>
            </a:r>
            <a:br>
              <a:rPr lang="en-US" sz="9600" dirty="0"/>
            </a:br>
            <a:r>
              <a:rPr lang="en-US" sz="9600" dirty="0"/>
              <a:t> STANDARDS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39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62378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Strategy: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Use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Mini-lessons,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“Focus Lessons”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0546019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64943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Teach mini-lessons as needed: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“Supporting Details,”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“Paraphrasing”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for Research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5820844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Learning Development is: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Connect with child’s life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Details for “Probably True”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Frequent Varied Writing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2221816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62000"/>
            <a:ext cx="10515600" cy="5414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MCAS  2.0 Prep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Learning Development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117769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  <a:latin typeface="Arial Narrow" panose="020B0606020202030204" pitchFamily="34" charset="0"/>
              </a:rPr>
              <a:t>Teaching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3040"/>
            <a:ext cx="10515600" cy="5144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dirty="0">
                <a:latin typeface="Arial Narrow" panose="020B0606020202030204" pitchFamily="34" charset="0"/>
              </a:rPr>
              <a:t>Always stress:</a:t>
            </a:r>
          </a:p>
          <a:p>
            <a:pPr marL="0" indent="0">
              <a:buNone/>
            </a:pPr>
            <a:r>
              <a:rPr lang="en-US" sz="9600" dirty="0">
                <a:latin typeface="Arial Narrow" panose="020B0606020202030204" pitchFamily="34" charset="0"/>
              </a:rPr>
              <a:t>   </a:t>
            </a:r>
            <a:r>
              <a:rPr lang="en-US" sz="9600" dirty="0">
                <a:solidFill>
                  <a:srgbClr val="C00000"/>
                </a:solidFill>
                <a:latin typeface="Arial Narrow" panose="020B0606020202030204" pitchFamily="34" charset="0"/>
              </a:rPr>
              <a:t>Where’s the text      </a:t>
            </a:r>
          </a:p>
          <a:p>
            <a:pPr marL="0" indent="0">
              <a:buNone/>
            </a:pPr>
            <a:r>
              <a:rPr lang="en-US" sz="9600" dirty="0">
                <a:solidFill>
                  <a:srgbClr val="C00000"/>
                </a:solidFill>
                <a:latin typeface="Arial Narrow" panose="020B0606020202030204" pitchFamily="34" charset="0"/>
              </a:rPr>
              <a:t>          evidence ?</a:t>
            </a:r>
          </a:p>
        </p:txBody>
      </p:sp>
    </p:spTree>
    <p:extLst>
      <p:ext uri="{BB962C8B-B14F-4D97-AF65-F5344CB8AC3E}">
        <p14:creationId xmlns:p14="http://schemas.microsoft.com/office/powerpoint/2010/main" val="2471467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MCAS  2.0 Prep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Teaching for Understanding, Skills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171832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MCAS  2.0 Prep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Practice Tests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Now, and in March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78508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5586"/>
            <a:ext cx="10515600" cy="51413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MCAS  2.0 Prep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is Practice Tests,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Assess, Re-Teach in New Way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6803579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7619"/>
            <a:ext cx="10515600" cy="5119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Smother students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with Reading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Opportunities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5532003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9GcRT45Qe_BsnRxNY1LKiD-VPdkl82HhwUCe6864UaNuLwsGSYMKV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979" y="746234"/>
            <a:ext cx="10352690" cy="563354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787253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202238"/>
          </a:xfrm>
        </p:spPr>
        <p:txBody>
          <a:bodyPr>
            <a:noAutofit/>
          </a:bodyPr>
          <a:lstStyle/>
          <a:p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72359"/>
            <a:ext cx="9144000" cy="5580993"/>
          </a:xfrm>
        </p:spPr>
        <p:txBody>
          <a:bodyPr>
            <a:normAutofit/>
          </a:bodyPr>
          <a:lstStyle/>
          <a:p>
            <a:r>
              <a:rPr lang="en-US" sz="8000" dirty="0"/>
              <a:t>K – 2 Focus:</a:t>
            </a:r>
          </a:p>
          <a:p>
            <a:r>
              <a:rPr lang="en-US" sz="8000" dirty="0"/>
              <a:t>Phonemic Awareness</a:t>
            </a:r>
          </a:p>
          <a:p>
            <a:r>
              <a:rPr lang="en-US" sz="8000" dirty="0"/>
              <a:t>Phonics</a:t>
            </a:r>
          </a:p>
          <a:p>
            <a:r>
              <a:rPr lang="en-US" sz="8000" dirty="0"/>
              <a:t>Reading for Meaning</a:t>
            </a:r>
          </a:p>
        </p:txBody>
      </p:sp>
    </p:spTree>
    <p:extLst>
      <p:ext uri="{BB962C8B-B14F-4D97-AF65-F5344CB8AC3E}">
        <p14:creationId xmlns:p14="http://schemas.microsoft.com/office/powerpoint/2010/main" val="18192172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  <p:pic>
        <p:nvPicPr>
          <p:cNvPr id="4" name="Picture 3" descr="children book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70333"/>
            <a:ext cx="10515599" cy="56406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01486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32202"/>
            <a:ext cx="10515600" cy="1707615"/>
          </a:xfrm>
        </p:spPr>
        <p:txBody>
          <a:bodyPr>
            <a:noAutofit/>
          </a:bodyPr>
          <a:lstStyle/>
          <a:p>
            <a:r>
              <a:rPr lang="en-US" sz="6000" b="1" dirty="0"/>
              <a:t>MORE READING VIA   </a:t>
            </a:r>
            <a:br>
              <a:rPr lang="en-US" sz="6000" b="1" dirty="0"/>
            </a:br>
            <a:r>
              <a:rPr lang="en-US" sz="6000" b="1" dirty="0"/>
              <a:t>                                   TECHNOLOGY</a:t>
            </a:r>
          </a:p>
        </p:txBody>
      </p:sp>
      <p:pic>
        <p:nvPicPr>
          <p:cNvPr id="6" name="Content Placeholder 5" descr="C:\Users\kay\Desktop\CMPISE FALL 2014\digital content (1).jpg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33" t="33453" r="13946" b="4683"/>
          <a:stretch/>
        </p:blipFill>
        <p:spPr bwMode="auto">
          <a:xfrm>
            <a:off x="694063" y="1674564"/>
            <a:ext cx="10659737" cy="51834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53937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91518"/>
            <a:ext cx="10515600" cy="518544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Reading Independently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Develops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Comprehension,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Vocabulary, Fluency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611300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496"/>
            <a:ext cx="10515600" cy="555685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Independent Reading</a:t>
            </a:r>
          </a:p>
          <a:p>
            <a:pPr marL="0" indent="0" algn="ctr">
              <a:buNone/>
            </a:pPr>
            <a:r>
              <a:rPr lang="en-US" sz="9600" dirty="0"/>
              <a:t>Creates                </a:t>
            </a:r>
          </a:p>
          <a:p>
            <a:pPr marL="0" indent="0" algn="ctr">
              <a:buNone/>
            </a:pPr>
            <a:r>
              <a:rPr lang="en-US" sz="9600" dirty="0"/>
              <a:t>Strong</a:t>
            </a:r>
          </a:p>
          <a:p>
            <a:pPr marL="0" indent="0" algn="ctr">
              <a:buNone/>
            </a:pPr>
            <a:r>
              <a:rPr lang="en-US" sz="9600" dirty="0"/>
              <a:t>Readers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  <p:pic>
        <p:nvPicPr>
          <p:cNvPr id="4" name="Picture 3" descr="Image result for childrens book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17" t="4068" r="1636" b="10534"/>
          <a:stretch/>
        </p:blipFill>
        <p:spPr bwMode="auto">
          <a:xfrm>
            <a:off x="8372819" y="2401677"/>
            <a:ext cx="3481330" cy="44216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1994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496"/>
            <a:ext cx="10515600" cy="5556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288" y="914399"/>
            <a:ext cx="8522466" cy="590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2095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6496"/>
            <a:ext cx="10515600" cy="5556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065" y="936433"/>
            <a:ext cx="8698735" cy="5607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653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4697"/>
          </a:xfrm>
        </p:spPr>
        <p:txBody>
          <a:bodyPr/>
          <a:lstStyle/>
          <a:p>
            <a:r>
              <a:rPr lang="en-US" b="1" dirty="0"/>
              <a:t>MCAS 2.0 requires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>
                <a:solidFill>
                  <a:srgbClr val="C00000"/>
                </a:solidFill>
              </a:rPr>
              <a:t>Writing:</a:t>
            </a:r>
          </a:p>
          <a:p>
            <a:pPr marL="0" indent="0" algn="ctr">
              <a:buNone/>
            </a:pPr>
            <a:r>
              <a:rPr lang="en-US" sz="9600" dirty="0">
                <a:solidFill>
                  <a:srgbClr val="C00000"/>
                </a:solidFill>
              </a:rPr>
              <a:t>Idea Development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rgbClr val="C00000"/>
                </a:solidFill>
              </a:rPr>
              <a:t>And </a:t>
            </a:r>
            <a:r>
              <a:rPr lang="en-US" sz="6600" dirty="0">
                <a:solidFill>
                  <a:srgbClr val="C00000"/>
                </a:solidFill>
              </a:rPr>
              <a:t>CORRECTNESS</a:t>
            </a:r>
          </a:p>
        </p:txBody>
      </p:sp>
    </p:spTree>
    <p:extLst>
      <p:ext uri="{BB962C8B-B14F-4D97-AF65-F5344CB8AC3E}">
        <p14:creationId xmlns:p14="http://schemas.microsoft.com/office/powerpoint/2010/main" val="190884137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130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6434"/>
            <a:ext cx="10515600" cy="524052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Writing: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Use the  Writing Process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Drafting, Peer Edit,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Conferencing, Revision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8133581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96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  <p:pic>
        <p:nvPicPr>
          <p:cNvPr id="4" name="Picture 3" descr="ANd9GcQ8DeF0-fwcnXoOKwysAFHPp5PX864tUOJ9EhvU4t1QsMecnvPtE34ciRk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52" y="1016985"/>
            <a:ext cx="9028386" cy="591984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367428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  Short term Teacher </a:t>
            </a:r>
            <a:r>
              <a:rPr lang="en-US" b="1" dirty="0" err="1">
                <a:solidFill>
                  <a:srgbClr val="C00000"/>
                </a:solidFill>
              </a:rPr>
              <a:t>Conferencingon</a:t>
            </a:r>
            <a:r>
              <a:rPr lang="en-US" b="1" dirty="0">
                <a:solidFill>
                  <a:srgbClr val="C00000"/>
                </a:solidFill>
              </a:rPr>
              <a:t> writing development, correctness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5075"/>
            <a:ext cx="10515600" cy="482188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Peer Editing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Provides student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Metacognition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Learning about Learning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4580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202238"/>
          </a:xfrm>
        </p:spPr>
        <p:txBody>
          <a:bodyPr>
            <a:noAutofit/>
          </a:bodyPr>
          <a:lstStyle/>
          <a:p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72359"/>
            <a:ext cx="9144000" cy="5580993"/>
          </a:xfrm>
        </p:spPr>
        <p:txBody>
          <a:bodyPr>
            <a:normAutofit lnSpcReduction="10000"/>
          </a:bodyPr>
          <a:lstStyle/>
          <a:p>
            <a:r>
              <a:rPr lang="en-US" sz="8000" dirty="0"/>
              <a:t>K – 2 Focus:</a:t>
            </a:r>
          </a:p>
          <a:p>
            <a:r>
              <a:rPr lang="en-US" sz="8000" dirty="0"/>
              <a:t>Help each child develop Basic</a:t>
            </a:r>
          </a:p>
          <a:p>
            <a:r>
              <a:rPr lang="en-US" sz="8000" dirty="0"/>
              <a:t>Reading Comprehension</a:t>
            </a:r>
          </a:p>
        </p:txBody>
      </p:sp>
    </p:spTree>
    <p:extLst>
      <p:ext uri="{BB962C8B-B14F-4D97-AF65-F5344CB8AC3E}">
        <p14:creationId xmlns:p14="http://schemas.microsoft.com/office/powerpoint/2010/main" val="27196196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d9GcSNkRT23Z1FcW4G-A0b3xVvk5V6sy7JspCiOE8DVPNSHRhHZ7i2tsb75ZM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13794"/>
            <a:ext cx="9669517" cy="5544206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0560828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9316"/>
            <a:ext cx="10515600" cy="531764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Peer Editing: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Structure Peer Editing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Calculated Partners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Baby Steps Practice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39504218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80501"/>
            <a:ext cx="10515600" cy="51964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Peer Editing: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Scaffold: A Bank of 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Comments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or Two Comments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7057124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8636"/>
            <a:ext cx="10515600" cy="5108327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Peer Editing: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Students Learn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When they are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Actively Engaged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85830549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6434"/>
            <a:ext cx="10515600" cy="5240529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Peer Editing: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Teacher Individual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Conferencing helps, but also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Students benefit as reviewers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29720495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>
                <a:latin typeface="Agency FB" panose="020B0503020202020204" pitchFamily="34" charset="0"/>
              </a:rPr>
              <a:t>Big Questions: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How to teach for challenging reading passages?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4622053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CLASSROOM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110"/>
            <a:ext cx="10515600" cy="555685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9600" dirty="0">
                <a:latin typeface="Agency FB" panose="020B0503020202020204" pitchFamily="34" charset="0"/>
              </a:rPr>
              <a:t>Big Questions:</a:t>
            </a:r>
          </a:p>
          <a:p>
            <a:pPr marL="0" indent="0">
              <a:buNone/>
            </a:pPr>
            <a:endParaRPr lang="en-US" sz="9600" dirty="0">
              <a:latin typeface="Agency FB" panose="020B0503020202020204" pitchFamily="34" charset="0"/>
            </a:endParaRP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How to adapt a “Program”</a:t>
            </a:r>
          </a:p>
          <a:p>
            <a:pPr marL="0" indent="0" algn="ctr">
              <a:buNone/>
            </a:pPr>
            <a:r>
              <a:rPr lang="en-US" sz="9600" dirty="0">
                <a:latin typeface="Agency FB" panose="020B0503020202020204" pitchFamily="34" charset="0"/>
              </a:rPr>
              <a:t>for Standards Learning?</a:t>
            </a:r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  <a:p>
            <a:pPr marL="0" indent="0" algn="ctr">
              <a:buNone/>
            </a:pP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108153768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1509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MCAS 2.0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" y="1226634"/>
            <a:ext cx="11118602" cy="526337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8000" dirty="0">
                <a:latin typeface="Agency FB" panose="020B0503020202020204" pitchFamily="34" charset="0"/>
              </a:rPr>
              <a:t>Test is April</a:t>
            </a:r>
          </a:p>
          <a:p>
            <a:pPr marL="0" indent="0">
              <a:buNone/>
            </a:pPr>
            <a:r>
              <a:rPr lang="en-US" sz="8000" dirty="0">
                <a:latin typeface="Agency FB" panose="020B0503020202020204" pitchFamily="34" charset="0"/>
              </a:rPr>
              <a:t>Test designs and other resources at                 </a:t>
            </a:r>
          </a:p>
          <a:p>
            <a:pPr marL="0" indent="0">
              <a:buNone/>
            </a:pPr>
            <a:r>
              <a:rPr lang="en-US" sz="8000" dirty="0">
                <a:latin typeface="Agency FB" panose="020B0503020202020204" pitchFamily="34" charset="0"/>
              </a:rPr>
              <a:t>        </a:t>
            </a:r>
            <a:r>
              <a:rPr lang="en-US" sz="8500" u="sng" dirty="0">
                <a:hlinkClick r:id="rId2" tooltip="http://mcas.pearsonsupport.com/&#10;Ctrl+Click or tap to follow the link"/>
              </a:rPr>
              <a:t>mcas.pearsonsupport.com</a:t>
            </a:r>
            <a:endParaRPr lang="en-US" sz="8500" dirty="0"/>
          </a:p>
          <a:p>
            <a:pPr marL="0" indent="0">
              <a:buNone/>
            </a:pPr>
            <a:endParaRPr lang="en-US" sz="8000" dirty="0">
              <a:latin typeface="Agency FB" panose="020B0503020202020204" pitchFamily="34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626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8900" dirty="0">
                <a:solidFill>
                  <a:srgbClr val="C00000"/>
                </a:solidFill>
              </a:rPr>
            </a:br>
            <a:r>
              <a:rPr lang="en-US" sz="8900" dirty="0">
                <a:solidFill>
                  <a:srgbClr val="C00000"/>
                </a:solidFill>
              </a:rPr>
              <a:t>Great Standards Teaching </a:t>
            </a:r>
            <a:br>
              <a:rPr lang="en-US" sz="8900" dirty="0">
                <a:solidFill>
                  <a:srgbClr val="C00000"/>
                </a:solidFill>
              </a:rPr>
            </a:br>
            <a:r>
              <a:rPr lang="en-US" sz="8900" dirty="0">
                <a:solidFill>
                  <a:srgbClr val="C00000"/>
                </a:solidFill>
              </a:rPr>
              <a:t>Results in Great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064" y="3249976"/>
            <a:ext cx="10644027" cy="360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3384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result for happy kids students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39" y="215758"/>
            <a:ext cx="10921430" cy="6380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75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5202238"/>
          </a:xfrm>
        </p:spPr>
        <p:txBody>
          <a:bodyPr>
            <a:noAutofit/>
          </a:bodyPr>
          <a:lstStyle/>
          <a:p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br>
              <a:rPr lang="en-US" sz="8000" dirty="0"/>
            </a:br>
            <a:endParaRPr lang="en-US" sz="9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72359"/>
            <a:ext cx="9144000" cy="5580993"/>
          </a:xfrm>
        </p:spPr>
        <p:txBody>
          <a:bodyPr>
            <a:normAutofit lnSpcReduction="10000"/>
          </a:bodyPr>
          <a:lstStyle/>
          <a:p>
            <a:r>
              <a:rPr lang="en-US" sz="8000" dirty="0"/>
              <a:t>Grade 3 Focus:</a:t>
            </a:r>
          </a:p>
          <a:p>
            <a:r>
              <a:rPr lang="en-US" sz="8000" dirty="0"/>
              <a:t>Help each child develop Reading Comprehension, then move to Standards</a:t>
            </a:r>
          </a:p>
        </p:txBody>
      </p:sp>
    </p:spTree>
    <p:extLst>
      <p:ext uri="{BB962C8B-B14F-4D97-AF65-F5344CB8AC3E}">
        <p14:creationId xmlns:p14="http://schemas.microsoft.com/office/powerpoint/2010/main" val="3011576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1327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dirty="0"/>
              <a:t>MCAS 2.0 </a:t>
            </a:r>
          </a:p>
          <a:p>
            <a:pPr marL="0" indent="0" algn="ctr">
              <a:buNone/>
            </a:pPr>
            <a:r>
              <a:rPr lang="en-US" sz="8000" dirty="0"/>
              <a:t>Test</a:t>
            </a:r>
          </a:p>
          <a:p>
            <a:pPr marL="0" indent="0" algn="ctr">
              <a:buNone/>
            </a:pPr>
            <a:r>
              <a:rPr lang="en-US" sz="8000" dirty="0"/>
              <a:t>Features</a:t>
            </a:r>
          </a:p>
        </p:txBody>
      </p:sp>
    </p:spTree>
    <p:extLst>
      <p:ext uri="{BB962C8B-B14F-4D97-AF65-F5344CB8AC3E}">
        <p14:creationId xmlns:p14="http://schemas.microsoft.com/office/powerpoint/2010/main" val="242373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6875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29640"/>
            <a:ext cx="10515600" cy="52473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9600" dirty="0"/>
              <a:t>MCAS 2.0</a:t>
            </a:r>
          </a:p>
          <a:p>
            <a:pPr marL="0" indent="0" algn="ctr">
              <a:buNone/>
            </a:pPr>
            <a:r>
              <a:rPr lang="en-US" sz="9600" dirty="0"/>
              <a:t>Is about</a:t>
            </a:r>
          </a:p>
          <a:p>
            <a:pPr marL="0" indent="0" algn="ctr">
              <a:buNone/>
            </a:pPr>
            <a:r>
              <a:rPr lang="en-US" sz="9600" dirty="0"/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2870208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96074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Test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7854" y="929640"/>
            <a:ext cx="10405946" cy="52473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600" dirty="0"/>
              <a:t>Where’s the</a:t>
            </a:r>
          </a:p>
          <a:p>
            <a:pPr marL="0" indent="0">
              <a:buNone/>
            </a:pPr>
            <a:r>
              <a:rPr lang="en-US" sz="9600" dirty="0"/>
              <a:t>EVIDENCE</a:t>
            </a:r>
          </a:p>
        </p:txBody>
      </p:sp>
      <p:pic>
        <p:nvPicPr>
          <p:cNvPr id="5" name="Picture 4" descr="Image result for sherlock holme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256" b="-1684"/>
          <a:stretch/>
        </p:blipFill>
        <p:spPr bwMode="auto">
          <a:xfrm>
            <a:off x="5921297" y="1973765"/>
            <a:ext cx="5553307" cy="44716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63294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567</Words>
  <Application>Microsoft Office PowerPoint</Application>
  <PresentationFormat>Widescreen</PresentationFormat>
  <Paragraphs>321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5" baseType="lpstr">
      <vt:lpstr>Agency FB</vt:lpstr>
      <vt:lpstr>Arial</vt:lpstr>
      <vt:lpstr>Arial Narrow</vt:lpstr>
      <vt:lpstr>Calibri</vt:lpstr>
      <vt:lpstr>Calibri Light</vt:lpstr>
      <vt:lpstr>Office Theme</vt:lpstr>
      <vt:lpstr>            MCAS 2.0 </vt:lpstr>
      <vt:lpstr>Shedding Some  Light     on   MCAS       2.0 </vt:lpstr>
      <vt:lpstr>            MCAS 2.0  ASSESSES  STANDARDS LEARNING</vt:lpstr>
      <vt:lpstr>           </vt:lpstr>
      <vt:lpstr>           </vt:lpstr>
      <vt:lpstr>           </vt:lpstr>
      <vt:lpstr>Test Features</vt:lpstr>
      <vt:lpstr>Test Features</vt:lpstr>
      <vt:lpstr>Test Features</vt:lpstr>
      <vt:lpstr>Test Features</vt:lpstr>
      <vt:lpstr>CLASSROOM PRACTICE</vt:lpstr>
      <vt:lpstr>Test Features</vt:lpstr>
      <vt:lpstr>Test Features</vt:lpstr>
      <vt:lpstr>Test Features</vt:lpstr>
      <vt:lpstr>Test Features</vt:lpstr>
      <vt:lpstr>Test Features</vt:lpstr>
      <vt:lpstr>Test Features</vt:lpstr>
      <vt:lpstr>Test Features</vt:lpstr>
      <vt:lpstr>Standards Features</vt:lpstr>
      <vt:lpstr>CLASSROOM PRACTICE</vt:lpstr>
      <vt:lpstr>CLASSROOM PRACTICE</vt:lpstr>
      <vt:lpstr>CLASSROOM PRACTICE</vt:lpstr>
      <vt:lpstr>CLASSROOM PRACTICE</vt:lpstr>
      <vt:lpstr>Classroom Practice</vt:lpstr>
      <vt:lpstr>CLASSROOM PRACTICE  SCAFFOLD AS NEEDED</vt:lpstr>
      <vt:lpstr>CLASSROOM PRACTICE</vt:lpstr>
      <vt:lpstr>CLASSROOM PRACTICE</vt:lpstr>
      <vt:lpstr>CLASSROOM PRACTICE</vt:lpstr>
      <vt:lpstr>PowerPoint Presentation</vt:lpstr>
      <vt:lpstr>CLASSROOM PRACTICE</vt:lpstr>
      <vt:lpstr>CLASSROOM PRACTICE</vt:lpstr>
      <vt:lpstr>CLASSROOM PRACTICE</vt:lpstr>
      <vt:lpstr>CLASSROOM PRACTICE</vt:lpstr>
      <vt:lpstr>Teaching Practice</vt:lpstr>
      <vt:lpstr>CLASSROOM PRACTICE</vt:lpstr>
      <vt:lpstr>CLASSROOM PRACTICE</vt:lpstr>
      <vt:lpstr>CLASSROOM PRACTICE</vt:lpstr>
      <vt:lpstr>CLASSROOM PRACTICE</vt:lpstr>
      <vt:lpstr>PowerPoint Presentation</vt:lpstr>
      <vt:lpstr>CLASSROOM PRACTICE</vt:lpstr>
      <vt:lpstr>MORE READING VIA                                       TECHNOLOGY</vt:lpstr>
      <vt:lpstr>CLASSROOM PRACTICE</vt:lpstr>
      <vt:lpstr>CLASSROOM PRACTICE</vt:lpstr>
      <vt:lpstr>CLASSROOM PRACTICE</vt:lpstr>
      <vt:lpstr>CLASSROOM PRACTICE</vt:lpstr>
      <vt:lpstr>MCAS 2.0 requires</vt:lpstr>
      <vt:lpstr>CLASSROOM PRACTICE</vt:lpstr>
      <vt:lpstr>CLASSROOM PRACTICE</vt:lpstr>
      <vt:lpstr>CLASSROOM PRACTICE  Short term Teacher Conferencingon writing development, correctness</vt:lpstr>
      <vt:lpstr>PowerPoint Presentation</vt:lpstr>
      <vt:lpstr>CLASSROOM PRACTICE</vt:lpstr>
      <vt:lpstr>CLASSROOM PRACTICE</vt:lpstr>
      <vt:lpstr>CLASSROOM PRACTICE</vt:lpstr>
      <vt:lpstr>CLASSROOM PRACTICE</vt:lpstr>
      <vt:lpstr>CLASSROOM PRACTICE</vt:lpstr>
      <vt:lpstr>CLASSROOM PRACTICE</vt:lpstr>
      <vt:lpstr>MCAS 2.0</vt:lpstr>
      <vt:lpstr> Great Standards Teaching  Results in Great Learning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MCAS 2.0  ASSESSES  STANDARDS LEARNING</dc:title>
  <dc:creator>Kay Scheidler</dc:creator>
  <cp:lastModifiedBy>Kay Scheidler</cp:lastModifiedBy>
  <cp:revision>34</cp:revision>
  <dcterms:created xsi:type="dcterms:W3CDTF">2016-10-29T11:45:16Z</dcterms:created>
  <dcterms:modified xsi:type="dcterms:W3CDTF">2017-02-03T21:23:43Z</dcterms:modified>
</cp:coreProperties>
</file>