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40" r:id="rId4"/>
    <p:sldId id="347" r:id="rId5"/>
    <p:sldId id="301" r:id="rId6"/>
    <p:sldId id="341" r:id="rId7"/>
    <p:sldId id="322" r:id="rId8"/>
    <p:sldId id="348" r:id="rId9"/>
    <p:sldId id="323" r:id="rId10"/>
    <p:sldId id="317" r:id="rId11"/>
    <p:sldId id="259" r:id="rId12"/>
    <p:sldId id="315" r:id="rId13"/>
    <p:sldId id="262" r:id="rId14"/>
    <p:sldId id="260" r:id="rId15"/>
    <p:sldId id="261" r:id="rId16"/>
    <p:sldId id="324" r:id="rId17"/>
    <p:sldId id="330" r:id="rId18"/>
    <p:sldId id="331" r:id="rId19"/>
    <p:sldId id="325" r:id="rId20"/>
    <p:sldId id="342" r:id="rId21"/>
    <p:sldId id="328" r:id="rId22"/>
    <p:sldId id="327" r:id="rId23"/>
    <p:sldId id="263" r:id="rId24"/>
    <p:sldId id="264" r:id="rId25"/>
    <p:sldId id="266" r:id="rId26"/>
    <p:sldId id="282" r:id="rId27"/>
    <p:sldId id="332" r:id="rId28"/>
    <p:sldId id="339" r:id="rId29"/>
    <p:sldId id="268" r:id="rId30"/>
    <p:sldId id="270" r:id="rId31"/>
    <p:sldId id="271" r:id="rId32"/>
    <p:sldId id="272" r:id="rId33"/>
    <p:sldId id="273" r:id="rId34"/>
    <p:sldId id="274" r:id="rId35"/>
    <p:sldId id="333" r:id="rId36"/>
    <p:sldId id="334" r:id="rId37"/>
    <p:sldId id="275" r:id="rId38"/>
    <p:sldId id="302" r:id="rId39"/>
    <p:sldId id="276" r:id="rId40"/>
    <p:sldId id="277" r:id="rId41"/>
    <p:sldId id="278" r:id="rId42"/>
    <p:sldId id="279" r:id="rId43"/>
    <p:sldId id="280" r:id="rId44"/>
    <p:sldId id="281" r:id="rId45"/>
    <p:sldId id="283" r:id="rId46"/>
    <p:sldId id="284" r:id="rId47"/>
    <p:sldId id="285" r:id="rId48"/>
    <p:sldId id="286" r:id="rId49"/>
    <p:sldId id="287" r:id="rId50"/>
    <p:sldId id="288" r:id="rId51"/>
    <p:sldId id="309" r:id="rId52"/>
    <p:sldId id="329" r:id="rId53"/>
    <p:sldId id="304" r:id="rId54"/>
    <p:sldId id="321" r:id="rId55"/>
    <p:sldId id="289" r:id="rId56"/>
    <p:sldId id="303" r:id="rId57"/>
    <p:sldId id="335" r:id="rId58"/>
    <p:sldId id="336" r:id="rId59"/>
    <p:sldId id="306" r:id="rId60"/>
    <p:sldId id="350" r:id="rId61"/>
    <p:sldId id="338" r:id="rId62"/>
    <p:sldId id="337" r:id="rId63"/>
    <p:sldId id="290" r:id="rId64"/>
    <p:sldId id="343" r:id="rId65"/>
    <p:sldId id="344" r:id="rId66"/>
    <p:sldId id="345" r:id="rId67"/>
    <p:sldId id="346" r:id="rId68"/>
    <p:sldId id="307" r:id="rId69"/>
    <p:sldId id="291" r:id="rId70"/>
    <p:sldId id="292" r:id="rId71"/>
    <p:sldId id="293" r:id="rId72"/>
    <p:sldId id="294" r:id="rId73"/>
    <p:sldId id="295" r:id="rId74"/>
    <p:sldId id="349" r:id="rId75"/>
    <p:sldId id="297" r:id="rId76"/>
    <p:sldId id="296" r:id="rId77"/>
    <p:sldId id="318" r:id="rId78"/>
    <p:sldId id="319" r:id="rId79"/>
    <p:sldId id="351" r:id="rId8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874" autoAdjust="0"/>
  </p:normalViewPr>
  <p:slideViewPr>
    <p:cSldViewPr snapToGrid="0">
      <p:cViewPr varScale="1">
        <p:scale>
          <a:sx n="58" d="100"/>
          <a:sy n="5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7220-C693-4944-AB3E-751B872186FD}" type="datetimeFigureOut">
              <a:rPr lang="en-US" smtClean="0"/>
              <a:t>11/10/2016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http://www.google.com/url?sa=i&amp;rct=j&amp;q=&amp;esrc=s&amp;source=images&amp;cd=&amp;cad=rja&amp;uact=8&amp;ved=0ahUKEwjAuaLGjJ7QAhUEiVQKHWZ-C4sQjRwIBw&amp;url=http://www.how-to-draw-funny-cartoons.com/cartoon-ladder.html&amp;psig=AFQjCNH2qPkoMuDlSN7fVvin3OusZQEHMA&amp;ust=1478863884536813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476"/>
            <a:ext cx="9144000" cy="47743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est Anxiety, No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86">
            <a:off x="5329242" y="497758"/>
            <a:ext cx="4791004" cy="451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6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MCAS 2.0 </a:t>
            </a:r>
          </a:p>
          <a:p>
            <a:pPr marL="0" indent="0" algn="ctr">
              <a:buNone/>
            </a:pPr>
            <a:r>
              <a:rPr lang="en-US" sz="8000" dirty="0"/>
              <a:t>Test</a:t>
            </a:r>
          </a:p>
          <a:p>
            <a:pPr marL="0" indent="0" algn="ctr">
              <a:buNone/>
            </a:pPr>
            <a:r>
              <a:rPr lang="en-US" sz="8000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423737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2.0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 about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870208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6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54" y="929640"/>
            <a:ext cx="10405946" cy="524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Where’s the</a:t>
            </a:r>
          </a:p>
          <a:p>
            <a:pPr marL="0" indent="0">
              <a:buNone/>
            </a:pPr>
            <a:r>
              <a:rPr lang="en-US" sz="9600" dirty="0"/>
              <a:t>EVIDENCE</a:t>
            </a:r>
          </a:p>
        </p:txBody>
      </p:sp>
      <p:pic>
        <p:nvPicPr>
          <p:cNvPr id="5" name="Picture 4" descr="Image result for sherlock holm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6" b="-1684"/>
          <a:stretch/>
        </p:blipFill>
        <p:spPr bwMode="auto">
          <a:xfrm>
            <a:off x="5921297" y="1973765"/>
            <a:ext cx="5553307" cy="447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294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Is Part A,</a:t>
            </a:r>
          </a:p>
          <a:p>
            <a:pPr marL="0" indent="0" algn="ctr">
              <a:buNone/>
            </a:pPr>
            <a:r>
              <a:rPr lang="en-US" sz="9600" dirty="0"/>
              <a:t>Part B:Evidence</a:t>
            </a:r>
          </a:p>
        </p:txBody>
      </p:sp>
    </p:spTree>
    <p:extLst>
      <p:ext uri="{BB962C8B-B14F-4D97-AF65-F5344CB8AC3E}">
        <p14:creationId xmlns:p14="http://schemas.microsoft.com/office/powerpoint/2010/main" val="50237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Where is the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EVIDENCE?</a:t>
            </a:r>
          </a:p>
        </p:txBody>
      </p:sp>
      <p:pic>
        <p:nvPicPr>
          <p:cNvPr id="4" name="Picture 3" descr="silhouette di sherlock holmes : Foto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37" y="4103649"/>
            <a:ext cx="3388112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herlock holm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7" y="4103649"/>
            <a:ext cx="2619344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.thedailybeast.com/content/dailybeast/articles/2014/03/25/the-best-apps-for-developing-sherlock-holmes-like-reading-skills/jcr:content/image.crop.800.500.jpg/46524693.cach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13" y="4103649"/>
            <a:ext cx="2352908" cy="18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30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Test Strategy:</a:t>
            </a:r>
          </a:p>
          <a:p>
            <a:pPr marL="0" indent="0" algn="ctr">
              <a:buNone/>
            </a:pPr>
            <a:r>
              <a:rPr lang="en-US" sz="9600" dirty="0"/>
              <a:t>Select best </a:t>
            </a:r>
          </a:p>
          <a:p>
            <a:pPr marL="0" indent="0" algn="ctr">
              <a:buNone/>
            </a:pPr>
            <a:r>
              <a:rPr lang="en-US" sz="9600" dirty="0"/>
              <a:t>Example from </a:t>
            </a:r>
          </a:p>
          <a:p>
            <a:pPr marL="0" indent="0" algn="ctr">
              <a:buNone/>
            </a:pPr>
            <a:r>
              <a:rPr lang="en-US" sz="9600" dirty="0"/>
              <a:t>Part B</a:t>
            </a:r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180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3316"/>
            <a:ext cx="10515600" cy="4913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 students to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Go Back to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 Paragraph</a:t>
            </a:r>
          </a:p>
          <a:p>
            <a:pPr marL="0" indent="0" algn="ctr">
              <a:buNone/>
            </a:pPr>
            <a:endParaRPr lang="en-US" sz="8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999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2536"/>
            <a:ext cx="10515600" cy="5174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Teach students to go back to the paragraph</a:t>
            </a:r>
          </a:p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Use “Baby Steps”</a:t>
            </a:r>
          </a:p>
          <a:p>
            <a:pPr marL="0" indent="0" algn="ctr">
              <a:buNone/>
            </a:pPr>
            <a:endParaRPr lang="en-US" sz="800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0897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2663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2536"/>
            <a:ext cx="10515600" cy="51744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Teach Students to Go Back to **The Paragraph**</a:t>
            </a:r>
          </a:p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Use “Baby Steps” and</a:t>
            </a:r>
          </a:p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Ask to Apply this on the test</a:t>
            </a:r>
          </a:p>
        </p:txBody>
      </p:sp>
    </p:spTree>
    <p:extLst>
      <p:ext uri="{BB962C8B-B14F-4D97-AF65-F5344CB8AC3E}">
        <p14:creationId xmlns:p14="http://schemas.microsoft.com/office/powerpoint/2010/main" val="3250518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9444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570"/>
            <a:ext cx="10515600" cy="51523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Vygotsky’s </a:t>
            </a:r>
          </a:p>
          <a:p>
            <a:pPr marL="0" indent="0" algn="ctr">
              <a:buNone/>
            </a:pPr>
            <a:r>
              <a:rPr lang="en-US" sz="9600" dirty="0"/>
              <a:t>“Zone of </a:t>
            </a:r>
          </a:p>
          <a:p>
            <a:pPr marL="0" indent="0" algn="ctr">
              <a:buNone/>
            </a:pPr>
            <a:r>
              <a:rPr lang="en-US" sz="9600" dirty="0"/>
              <a:t>Proximal Development”</a:t>
            </a:r>
          </a:p>
        </p:txBody>
      </p:sp>
    </p:spTree>
    <p:extLst>
      <p:ext uri="{BB962C8B-B14F-4D97-AF65-F5344CB8AC3E}">
        <p14:creationId xmlns:p14="http://schemas.microsoft.com/office/powerpoint/2010/main" val="2253197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685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800" dirty="0">
                <a:latin typeface="+mn-lt"/>
              </a:rPr>
              <a:t>Shedding Some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Light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on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MCAS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   2.0</a:t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29699" name="Picture 2" descr="Sunset 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7785"/>
            <a:ext cx="6713033" cy="56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4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4821888"/>
          </a:xfrm>
        </p:spPr>
        <p:txBody>
          <a:bodyPr/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We learn at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the Next Best Step Up 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for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6243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We learn at the next best step up for us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Can’t read at Too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Hard text</a:t>
            </a:r>
          </a:p>
        </p:txBody>
      </p:sp>
    </p:spTree>
    <p:extLst>
      <p:ext uri="{BB962C8B-B14F-4D97-AF65-F5344CB8AC3E}">
        <p14:creationId xmlns:p14="http://schemas.microsoft.com/office/powerpoint/2010/main" val="362680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We learn at the next best step up for us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  <a:latin typeface="Agency FB" panose="020B0503020202020204" pitchFamily="34" charset="0"/>
              </a:rPr>
              <a:t>But Interest level overrides skill level</a:t>
            </a:r>
          </a:p>
        </p:txBody>
      </p:sp>
    </p:spTree>
    <p:extLst>
      <p:ext uri="{BB962C8B-B14F-4D97-AF65-F5344CB8AC3E}">
        <p14:creationId xmlns:p14="http://schemas.microsoft.com/office/powerpoint/2010/main" val="545460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Focuses on</a:t>
            </a:r>
          </a:p>
          <a:p>
            <a:pPr marL="0" indent="0" algn="ctr">
              <a:buNone/>
            </a:pPr>
            <a:r>
              <a:rPr lang="en-US" sz="9600" dirty="0"/>
              <a:t>2011 MA ELA Standards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37699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2.0:</a:t>
            </a:r>
          </a:p>
          <a:p>
            <a:pPr marL="0" indent="0" algn="ctr">
              <a:buNone/>
            </a:pPr>
            <a:r>
              <a:rPr lang="en-US" sz="9600" dirty="0"/>
              <a:t>Finer Reading</a:t>
            </a:r>
          </a:p>
          <a:p>
            <a:pPr marL="0" indent="0" algn="ctr">
              <a:buNone/>
            </a:pPr>
            <a:r>
              <a:rPr lang="en-US" sz="9600" dirty="0"/>
              <a:t>Ability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368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More Complex Reading Passages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013907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27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Test skills are: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Close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Central Idea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Inference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9499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274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Test skills are: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Comprehension,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AND Literary Analysis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696991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7688" y="1366091"/>
            <a:ext cx="10515600" cy="510080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000" dirty="0">
                <a:latin typeface="Agency FB" panose="020B0503020202020204" pitchFamily="34" charset="0"/>
              </a:rPr>
              <a:t>MA Standards and MCAS 2.0</a:t>
            </a:r>
          </a:p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Idea development in writing</a:t>
            </a:r>
          </a:p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Not formulaic writing</a:t>
            </a:r>
          </a:p>
        </p:txBody>
      </p:sp>
    </p:spTree>
    <p:extLst>
      <p:ext uri="{BB962C8B-B14F-4D97-AF65-F5344CB8AC3E}">
        <p14:creationId xmlns:p14="http://schemas.microsoft.com/office/powerpoint/2010/main" val="3393552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88973"/>
            <a:ext cx="10515600" cy="48879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2.0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Varied Types of Writing,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Purpose &amp; Audience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2447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7451"/>
            <a:ext cx="10515600" cy="743237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C00000"/>
                </a:solidFill>
                <a:latin typeface="Agency FB" panose="020B0503020202020204" pitchFamily="34" charset="0"/>
              </a:rPr>
              <a:t>WHY Common Core     </a:t>
            </a:r>
            <a:br>
              <a:rPr lang="en-US" sz="8000" b="1" dirty="0">
                <a:solidFill>
                  <a:srgbClr val="C00000"/>
                </a:solidFill>
                <a:latin typeface="Agency FB" panose="020B0503020202020204" pitchFamily="34" charset="0"/>
              </a:rPr>
            </a:br>
            <a:r>
              <a:rPr lang="en-US" sz="8000" b="1" dirty="0">
                <a:solidFill>
                  <a:srgbClr val="C00000"/>
                </a:solidFill>
                <a:latin typeface="Agency FB" panose="020B0503020202020204" pitchFamily="34" charset="0"/>
              </a:rPr>
              <a:t>             Standards and TEST?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06315"/>
            <a:ext cx="10515600" cy="3770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Jeb Bush:</a:t>
            </a:r>
          </a:p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    “Born Poor, Stay Poor”</a:t>
            </a:r>
          </a:p>
        </p:txBody>
      </p:sp>
    </p:spTree>
    <p:extLst>
      <p:ext uri="{BB962C8B-B14F-4D97-AF65-F5344CB8AC3E}">
        <p14:creationId xmlns:p14="http://schemas.microsoft.com/office/powerpoint/2010/main" val="42176692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“Write </a:t>
            </a:r>
            <a:r>
              <a:rPr lang="en-US" sz="9600"/>
              <a:t>a Narrative”</a:t>
            </a:r>
            <a:endParaRPr lang="en-US" sz="9600" dirty="0"/>
          </a:p>
          <a:p>
            <a:pPr marL="0" indent="0" algn="ctr">
              <a:buNone/>
            </a:pPr>
            <a:r>
              <a:rPr lang="en-US" sz="9600" dirty="0"/>
              <a:t>Means gr level</a:t>
            </a:r>
          </a:p>
          <a:p>
            <a:pPr marL="0" indent="0" algn="ctr">
              <a:buNone/>
            </a:pPr>
            <a:r>
              <a:rPr lang="en-US" sz="9600" dirty="0"/>
              <a:t>Standard Facets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5494140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1999"/>
            <a:ext cx="10515600" cy="63879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Reading and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Writing Standards are Connected: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 Argument,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Write Argument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443620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69149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 for Central Idea,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Write: Make a case for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Central  Idea </a:t>
            </a:r>
          </a:p>
          <a:p>
            <a:pPr marL="0" indent="0" algn="ctr">
              <a:buNone/>
            </a:pPr>
            <a:r>
              <a:rPr lang="en-US" sz="5400" dirty="0">
                <a:latin typeface="Agency FB" panose="020B0503020202020204" pitchFamily="34" charset="0"/>
              </a:rPr>
              <a:t>&amp; </a:t>
            </a:r>
            <a:r>
              <a:rPr lang="en-US" sz="9600" dirty="0">
                <a:latin typeface="Agency FB" panose="020B0503020202020204" pitchFamily="34" charset="0"/>
              </a:rPr>
              <a:t>Supporting Details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83850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Build Reading and Writing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Classroom practice: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Read, Discuss,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then Write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840945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Know your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grade level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Well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746824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65311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Be an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Opportunist: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Seize the Opportunity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To Teach a Standard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9166454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707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552"/>
            <a:ext cx="10515600" cy="51634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Constructivist Teaching: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 Connect with where Students are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Seize the moment!</a:t>
            </a:r>
          </a:p>
        </p:txBody>
      </p:sp>
    </p:spTree>
    <p:extLst>
      <p:ext uri="{BB962C8B-B14F-4D97-AF65-F5344CB8AC3E}">
        <p14:creationId xmlns:p14="http://schemas.microsoft.com/office/powerpoint/2010/main" val="2611325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07" y="53276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Differentiate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 Needed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CLASSROOM PRACTICE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7300" b="1" dirty="0">
                <a:solidFill>
                  <a:srgbClr val="C00000"/>
                </a:solidFill>
              </a:rPr>
              <a:t>SCAFFOLD AS NEEDED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scaffolding mea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64" y="1927038"/>
            <a:ext cx="9501352" cy="493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41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Name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82701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2842"/>
            <a:ext cx="10515600" cy="57751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Standards and Assessment of Learning: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Can Needier Students Learn?</a:t>
            </a:r>
          </a:p>
        </p:txBody>
      </p:sp>
    </p:spTree>
    <p:extLst>
      <p:ext uri="{BB962C8B-B14F-4D97-AF65-F5344CB8AC3E}">
        <p14:creationId xmlns:p14="http://schemas.microsoft.com/office/powerpoint/2010/main" val="22557659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0749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8500" dirty="0">
                <a:latin typeface="Agency FB" panose="020B0503020202020204" pitchFamily="34" charset="0"/>
              </a:rPr>
              <a:t>Use TERMS</a:t>
            </a:r>
            <a:r>
              <a:rPr lang="en-US" sz="11300" dirty="0">
                <a:latin typeface="Agency FB" panose="020B0503020202020204" pitchFamily="34" charset="0"/>
              </a:rPr>
              <a:t>: Central Idea,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Supporting Details,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Inference,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Context Clues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“Sources”</a:t>
            </a:r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6698155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815973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601"/>
            <a:ext cx="10515600" cy="51303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596547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0332"/>
            <a:ext cx="10515600" cy="59876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Strategy: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Mini-lessons,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“Focus Lessons”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46019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5416"/>
            <a:ext cx="10515600" cy="61890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 mini-lessons as needed: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“Supporting Details,”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“Paraphrasing”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Research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820844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Connect with Student’s life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Details for “Probably True”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Frequent Varied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22181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0839"/>
            <a:ext cx="10515600" cy="4976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177693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586"/>
            <a:ext cx="10515600" cy="51413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Teaching for Understanding,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Skills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71832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3720"/>
            <a:ext cx="10515600" cy="505324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Practice Tests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 March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85081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586"/>
            <a:ext cx="10515600" cy="514137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 Practice Tests,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Assess,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Re-Teach in New Way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0357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  <a:br>
              <a:rPr lang="en-US" sz="9600" dirty="0"/>
            </a:br>
            <a:r>
              <a:rPr lang="en-US" sz="9600" dirty="0"/>
              <a:t>ASSESSES</a:t>
            </a:r>
            <a:br>
              <a:rPr lang="en-US" sz="9600" dirty="0"/>
            </a:br>
            <a:r>
              <a:rPr lang="en-US" sz="9600" dirty="0"/>
              <a:t> STANDARDS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99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52405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Smother students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with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Opportunities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532003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RT45Qe_BsnRxNY1LKiD-VPdkl82HhwUCe6864UaNuLwsGSYMK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42" y="484742"/>
            <a:ext cx="11370927" cy="5895037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872537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/>
              <a:t>        </a:t>
            </a:r>
            <a:r>
              <a:rPr lang="en-US" sz="7200" dirty="0">
                <a:latin typeface="Agency FB" panose="020B0503020202020204" pitchFamily="34" charset="0"/>
              </a:rPr>
              <a:t>A Multitude of Readings</a:t>
            </a:r>
          </a:p>
        </p:txBody>
      </p:sp>
      <p:pic>
        <p:nvPicPr>
          <p:cNvPr id="4" name="Content Placeholder 3" descr="ANd9GcRT45Qe_BsnRxNY1LKiD-VPdkl82HhwUCe6864UaNuLwsGSYMKV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570" y="1850834"/>
            <a:ext cx="10025348" cy="4748270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530619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29991"/>
            <a:ext cx="10515600" cy="396875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CLASSROOM PRACTICE             </a:t>
            </a:r>
            <a:r>
              <a:rPr lang="en-US" sz="4900" b="1" dirty="0">
                <a:solidFill>
                  <a:srgbClr val="C00000"/>
                </a:solidFill>
                <a:latin typeface="Agency FB" panose="020B0503020202020204" pitchFamily="34" charset="0"/>
              </a:rPr>
              <a:t>Independent Reading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                   </a:t>
            </a:r>
            <a:r>
              <a:rPr lang="en-US" sz="6700" b="1" dirty="0">
                <a:solidFill>
                  <a:srgbClr val="C00000"/>
                </a:solidFill>
                <a:latin typeface="Agency FB" panose="020B0503020202020204" pitchFamily="34" charset="0"/>
              </a:rPr>
              <a:t>Classroom Libraries</a:t>
            </a:r>
            <a:endParaRPr lang="en-US" sz="6700" dirty="0">
              <a:latin typeface="Agency FB" panose="020B0503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children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30496"/>
            <a:ext cx="10515599" cy="5100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486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707615"/>
          </a:xfrm>
        </p:spPr>
        <p:txBody>
          <a:bodyPr>
            <a:noAutofit/>
          </a:bodyPr>
          <a:lstStyle/>
          <a:p>
            <a:r>
              <a:rPr lang="en-US" sz="6000" b="1" dirty="0"/>
              <a:t>MORE READING VIA   </a:t>
            </a:r>
            <a:br>
              <a:rPr lang="en-US" sz="6000" b="1" dirty="0"/>
            </a:br>
            <a:r>
              <a:rPr lang="en-US" sz="6000" b="1" dirty="0"/>
              <a:t>                                   TECHNOLOGY</a:t>
            </a:r>
          </a:p>
        </p:txBody>
      </p:sp>
      <p:pic>
        <p:nvPicPr>
          <p:cNvPr id="6" name="Content Placeholder 5" descr="C:\Users\kay\Desktop\CMPISE FALL 2014\digital content (1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3" t="33453" r="13946" b="4683"/>
          <a:stretch/>
        </p:blipFill>
        <p:spPr bwMode="auto">
          <a:xfrm>
            <a:off x="694063" y="1674564"/>
            <a:ext cx="10659737" cy="518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3937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Reading Independently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Develops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Comprehension,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Vocabulary, Fluency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113009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5" y="1068636"/>
            <a:ext cx="10515600" cy="60849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Independent Reading</a:t>
            </a:r>
          </a:p>
          <a:p>
            <a:pPr marL="0" indent="0">
              <a:buNone/>
            </a:pPr>
            <a:r>
              <a:rPr lang="en-US" sz="9600" dirty="0"/>
              <a:t>Creates                </a:t>
            </a:r>
          </a:p>
          <a:p>
            <a:pPr marL="0" indent="0">
              <a:buNone/>
            </a:pPr>
            <a:r>
              <a:rPr lang="en-US" sz="9600" dirty="0"/>
              <a:t>Strong</a:t>
            </a:r>
          </a:p>
          <a:p>
            <a:pPr marL="0" indent="0">
              <a:buNone/>
            </a:pPr>
            <a:r>
              <a:rPr lang="en-US" sz="9600" dirty="0"/>
              <a:t>Readers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7" y="2431945"/>
            <a:ext cx="5550477" cy="427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9941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5998" y="1006764"/>
            <a:ext cx="10515600" cy="631945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12600" dirty="0">
                <a:latin typeface="Agency FB" panose="020B0503020202020204" pitchFamily="34" charset="0"/>
              </a:rPr>
              <a:t>Supplement with varied types of reading</a:t>
            </a:r>
            <a:endParaRPr lang="en-US" sz="103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15200" dirty="0">
                <a:latin typeface="Agency FB" panose="020B0503020202020204" pitchFamily="34" charset="0"/>
              </a:rPr>
              <a:t>Fantasy books, Boy books, </a:t>
            </a:r>
          </a:p>
          <a:p>
            <a:pPr marL="0" indent="0" algn="ctr">
              <a:buNone/>
            </a:pPr>
            <a:r>
              <a:rPr lang="en-US" sz="15200" dirty="0">
                <a:latin typeface="Agency FB" panose="020B0503020202020204" pitchFamily="34" charset="0"/>
              </a:rPr>
              <a:t>Sports books</a:t>
            </a:r>
          </a:p>
          <a:p>
            <a:pPr marL="0" indent="0" algn="ctr">
              <a:buNone/>
            </a:pPr>
            <a:r>
              <a:rPr lang="en-US" sz="15200" dirty="0">
                <a:latin typeface="Agency FB" panose="020B0503020202020204" pitchFamily="34" charset="0"/>
              </a:rPr>
              <a:t>Biographies, Science Fiction</a:t>
            </a:r>
          </a:p>
          <a:p>
            <a:pPr marL="0" indent="0" algn="ctr">
              <a:buNone/>
            </a:pPr>
            <a:r>
              <a:rPr lang="en-US" sz="15200" dirty="0">
                <a:latin typeface="Agency FB" panose="020B0503020202020204" pitchFamily="34" charset="0"/>
              </a:rPr>
              <a:t>Walter Dean Meyers: </a:t>
            </a:r>
            <a:r>
              <a:rPr lang="en-US" sz="15200" u="sng" dirty="0">
                <a:latin typeface="Agency FB" panose="020B0503020202020204" pitchFamily="34" charset="0"/>
              </a:rPr>
              <a:t>Hoops</a:t>
            </a:r>
          </a:p>
          <a:p>
            <a:pPr marL="0" indent="0" algn="ctr">
              <a:buNone/>
            </a:pPr>
            <a:r>
              <a:rPr lang="en-US" sz="15200" dirty="0">
                <a:latin typeface="Agency FB" panose="020B0503020202020204" pitchFamily="34" charset="0"/>
              </a:rPr>
              <a:t>Classics: </a:t>
            </a:r>
            <a:r>
              <a:rPr lang="en-US" sz="15200" u="sng" dirty="0">
                <a:latin typeface="Agency FB" panose="020B0503020202020204" pitchFamily="34" charset="0"/>
              </a:rPr>
              <a:t>Wuthering Heights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5424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294"/>
            <a:ext cx="10515600" cy="5067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READ, Read, read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AND Write about it (simple)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      As Comprehension check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            Reading, writing</a:t>
            </a:r>
          </a:p>
        </p:txBody>
      </p:sp>
    </p:spTree>
    <p:extLst>
      <p:ext uri="{BB962C8B-B14F-4D97-AF65-F5344CB8AC3E}">
        <p14:creationId xmlns:p14="http://schemas.microsoft.com/office/powerpoint/2010/main" val="189645386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936433"/>
            <a:ext cx="8698735" cy="56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5971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 Tests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Ensure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Standards Learning</a:t>
            </a:r>
          </a:p>
        </p:txBody>
      </p:sp>
    </p:spTree>
    <p:extLst>
      <p:ext uri="{BB962C8B-B14F-4D97-AF65-F5344CB8AC3E}">
        <p14:creationId xmlns:p14="http://schemas.microsoft.com/office/powerpoint/2010/main" val="230459923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832517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gency FB" panose="020B0503020202020204" pitchFamily="34" charset="0"/>
              </a:rPr>
              <a:t>WRITING </a:t>
            </a:r>
            <a:br>
              <a:rPr lang="en-US" sz="8000" dirty="0">
                <a:latin typeface="Agency FB" panose="020B0503020202020204" pitchFamily="34" charset="0"/>
              </a:rPr>
            </a:br>
            <a:r>
              <a:rPr lang="en-US" sz="8000" dirty="0">
                <a:latin typeface="Agency FB" panose="020B0503020202020204" pitchFamily="34" charset="0"/>
              </a:rPr>
              <a:t>STANDARDS</a:t>
            </a:r>
          </a:p>
        </p:txBody>
      </p:sp>
      <p:pic>
        <p:nvPicPr>
          <p:cNvPr id="4" name="Content Placeholder 3" descr="Students writing at their desk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411" y="0"/>
            <a:ext cx="746359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592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5664"/>
            <a:ext cx="10515600" cy="5462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MA State Standards Writing</a:t>
            </a:r>
          </a:p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Moves from formulaic writing to </a:t>
            </a:r>
          </a:p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Idea development in writing</a:t>
            </a:r>
          </a:p>
        </p:txBody>
      </p:sp>
    </p:spTree>
    <p:extLst>
      <p:ext uri="{BB962C8B-B14F-4D97-AF65-F5344CB8AC3E}">
        <p14:creationId xmlns:p14="http://schemas.microsoft.com/office/powerpoint/2010/main" val="1424251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697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97241"/>
            <a:ext cx="10515600" cy="4447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Writing is Thinking: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“90/90/90” Study</a:t>
            </a:r>
          </a:p>
        </p:txBody>
      </p:sp>
    </p:spTree>
    <p:extLst>
      <p:ext uri="{BB962C8B-B14F-4D97-AF65-F5344CB8AC3E}">
        <p14:creationId xmlns:p14="http://schemas.microsoft.com/office/powerpoint/2010/main" val="21121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8304"/>
            <a:ext cx="10515600" cy="57390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 the  Writing Process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Drafting, Peer Edit,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Conferencing, Revision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133581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42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err="1">
                <a:latin typeface="Agency FB" panose="020B0503020202020204" pitchFamily="34" charset="0"/>
              </a:rPr>
              <a:t>LucyCalkins</a:t>
            </a:r>
            <a:r>
              <a:rPr lang="en-US" sz="8800" dirty="0">
                <a:latin typeface="Agency FB" panose="020B0503020202020204" pitchFamily="34" charset="0"/>
              </a:rPr>
              <a:t> Writing Program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Focus 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Self-Assessment (6-8)</a:t>
            </a:r>
          </a:p>
        </p:txBody>
      </p:sp>
    </p:spTree>
    <p:extLst>
      <p:ext uri="{BB962C8B-B14F-4D97-AF65-F5344CB8AC3E}">
        <p14:creationId xmlns:p14="http://schemas.microsoft.com/office/powerpoint/2010/main" val="29282503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2724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b="1" dirty="0">
                <a:solidFill>
                  <a:srgbClr val="C00000"/>
                </a:solidFill>
                <a:latin typeface="Agency FB" panose="020B0503020202020204" pitchFamily="34" charset="0"/>
              </a:rPr>
              <a:t>Common Practices </a:t>
            </a:r>
          </a:p>
          <a:p>
            <a:pPr marL="0" indent="0" algn="ctr">
              <a:buNone/>
            </a:pPr>
            <a:r>
              <a:rPr lang="en-US" sz="8800" dirty="0">
                <a:latin typeface="Agency FB" panose="020B0503020202020204" pitchFamily="34" charset="0"/>
              </a:rPr>
              <a:t>used across grades with varied subjects and over the grades, from 6</a:t>
            </a:r>
            <a:r>
              <a:rPr lang="en-US" sz="8800" baseline="30000" dirty="0">
                <a:latin typeface="Agency FB" panose="020B0503020202020204" pitchFamily="34" charset="0"/>
              </a:rPr>
              <a:t>th</a:t>
            </a:r>
            <a:r>
              <a:rPr lang="en-US" sz="8800" dirty="0">
                <a:latin typeface="Agency FB" panose="020B0503020202020204" pitchFamily="34" charset="0"/>
              </a:rPr>
              <a:t> to 7</a:t>
            </a:r>
            <a:r>
              <a:rPr lang="en-US" sz="8800" baseline="30000" dirty="0">
                <a:latin typeface="Agency FB" panose="020B0503020202020204" pitchFamily="34" charset="0"/>
              </a:rPr>
              <a:t>th</a:t>
            </a:r>
            <a:r>
              <a:rPr lang="en-US" sz="8800" dirty="0">
                <a:latin typeface="Agency FB" panose="020B0503020202020204" pitchFamily="34" charset="0"/>
              </a:rPr>
              <a:t> grade Reinforce Learning</a:t>
            </a:r>
          </a:p>
        </p:txBody>
      </p:sp>
    </p:spTree>
    <p:extLst>
      <p:ext uri="{BB962C8B-B14F-4D97-AF65-F5344CB8AC3E}">
        <p14:creationId xmlns:p14="http://schemas.microsoft.com/office/powerpoint/2010/main" val="111483077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2698" y="0"/>
            <a:ext cx="9591101" cy="6176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600" b="1" dirty="0">
                <a:solidFill>
                  <a:srgbClr val="C00000"/>
                </a:solidFill>
                <a:latin typeface="Agency FB" panose="020B0503020202020204" pitchFamily="34" charset="0"/>
              </a:rPr>
              <a:t>Common Practices:</a:t>
            </a:r>
          </a:p>
          <a:p>
            <a:r>
              <a:rPr lang="en-US" sz="9600" dirty="0">
                <a:latin typeface="Agency FB" panose="020B0503020202020204" pitchFamily="34" charset="0"/>
              </a:rPr>
              <a:t> The Writing Process</a:t>
            </a:r>
          </a:p>
          <a:p>
            <a:r>
              <a:rPr lang="en-US" sz="9600" dirty="0">
                <a:latin typeface="Agency FB" panose="020B0503020202020204" pitchFamily="34" charset="0"/>
              </a:rPr>
              <a:t> Peer Editing</a:t>
            </a:r>
          </a:p>
          <a:p>
            <a:r>
              <a:rPr lang="en-US" sz="9600" dirty="0">
                <a:latin typeface="Agency FB" panose="020B0503020202020204" pitchFamily="34" charset="0"/>
              </a:rPr>
              <a:t> Student Research</a:t>
            </a:r>
          </a:p>
        </p:txBody>
      </p:sp>
    </p:spTree>
    <p:extLst>
      <p:ext uri="{BB962C8B-B14F-4D97-AF65-F5344CB8AC3E}">
        <p14:creationId xmlns:p14="http://schemas.microsoft.com/office/powerpoint/2010/main" val="138820256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51692"/>
            <a:ext cx="10515600" cy="57252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8000" b="1" dirty="0">
                <a:solidFill>
                  <a:srgbClr val="C00000"/>
                </a:solidFill>
                <a:latin typeface="Agency FB" panose="020B0503020202020204" pitchFamily="34" charset="0"/>
              </a:rPr>
              <a:t>Common Practices:</a:t>
            </a:r>
          </a:p>
          <a:p>
            <a:pPr marL="0" indent="0">
              <a:buNone/>
            </a:pPr>
            <a:r>
              <a:rPr lang="en-US" sz="8800" dirty="0">
                <a:latin typeface="Agency FB" panose="020B0503020202020204" pitchFamily="34" charset="0"/>
              </a:rPr>
              <a:t>Reading skills: 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with Informational Text:  Close reading, Central Idea &amp; Details,     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Context Clues for Vocabulary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02917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1133221" cy="1905903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          </a:t>
            </a:r>
            <a:r>
              <a:rPr lang="en-US" sz="8000" b="1" dirty="0">
                <a:solidFill>
                  <a:srgbClr val="C00000"/>
                </a:solidFill>
              </a:rPr>
              <a:t>PEER EDITING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6985"/>
            <a:ext cx="10515600" cy="51599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sp>
        <p:nvSpPr>
          <p:cNvPr id="5" name="AutoShape 2" descr="Image result for peer editing"/>
          <p:cNvSpPr>
            <a:spLocks noChangeAspect="1" noChangeArrowheads="1"/>
          </p:cNvSpPr>
          <p:nvPr/>
        </p:nvSpPr>
        <p:spPr bwMode="auto">
          <a:xfrm>
            <a:off x="5943599" y="2245895"/>
            <a:ext cx="1335505" cy="133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0" t="-3624" r="22278" b="4159"/>
          <a:stretch/>
        </p:blipFill>
        <p:spPr>
          <a:xfrm>
            <a:off x="2210801" y="1016985"/>
            <a:ext cx="7128711" cy="568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28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13552"/>
            <a:ext cx="10515600" cy="51634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Provides student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Metacognition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about Learning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5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84870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8828"/>
            <a:ext cx="10515600" cy="55076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MA ELA Standards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Build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from Year to Year</a:t>
            </a:r>
          </a:p>
        </p:txBody>
      </p:sp>
      <p:pic>
        <p:nvPicPr>
          <p:cNvPr id="4" name="Picture 3" descr="Image result for ladder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42" y="365125"/>
            <a:ext cx="2181372" cy="6131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89675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Structure 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Calculated Partners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Baby Steps Practice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504218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7788"/>
            <a:ext cx="10515600" cy="50091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Scaffold: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 Bank of Comments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or Two Comments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0571248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754"/>
            <a:ext cx="10515600" cy="503120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Learn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When they are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Actively Engaged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30549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906"/>
            <a:ext cx="10515600" cy="519283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Teacher Individual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Conferencing, and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benefit as editors, reviewers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7204950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87" y="0"/>
            <a:ext cx="6503786" cy="741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1345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9990"/>
            <a:ext cx="10515600" cy="48769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Turn Learning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Over to the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8153768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24569"/>
            <a:ext cx="10515600" cy="51523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teach for challenging reading passages?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622053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MCAS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6634"/>
            <a:ext cx="10703312" cy="52633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is April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designs and other resources                 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                 posted by DESE soon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MCAS 2.0 test posted January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Meanwhile, parcc.pearson.com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269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225270" cy="1325563"/>
          </a:xfrm>
        </p:spPr>
        <p:txBody>
          <a:bodyPr>
            <a:normAutofit fontScale="90000"/>
          </a:bodyPr>
          <a:lstStyle/>
          <a:p>
            <a:r>
              <a:rPr lang="en-US" sz="8900" dirty="0">
                <a:solidFill>
                  <a:srgbClr val="C00000"/>
                </a:solidFill>
              </a:rPr>
              <a:t>Great Standards Teaching </a:t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Results in Great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4" y="2311685"/>
            <a:ext cx="10644027" cy="454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38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" y="-59267"/>
            <a:ext cx="11435509" cy="691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13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909" y="1080655"/>
            <a:ext cx="6317673" cy="54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30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63897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Assess student learning,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 Teach the Standards    Needed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good test results</a:t>
            </a:r>
          </a:p>
        </p:txBody>
      </p:sp>
    </p:spTree>
    <p:extLst>
      <p:ext uri="{BB962C8B-B14F-4D97-AF65-F5344CB8AC3E}">
        <p14:creationId xmlns:p14="http://schemas.microsoft.com/office/powerpoint/2010/main" val="3036956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550</TotalTime>
  <Words>846</Words>
  <Application>Microsoft Office PowerPoint</Application>
  <PresentationFormat>Widescreen</PresentationFormat>
  <Paragraphs>401</Paragraphs>
  <Slides>79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4" baseType="lpstr">
      <vt:lpstr>Agency FB</vt:lpstr>
      <vt:lpstr>Arial</vt:lpstr>
      <vt:lpstr>Calibri</vt:lpstr>
      <vt:lpstr>Calibri Light</vt:lpstr>
      <vt:lpstr>Office Theme</vt:lpstr>
      <vt:lpstr>            MCAS 2.0 </vt:lpstr>
      <vt:lpstr>Shedding Some  Light     on   MCAS       2.0 </vt:lpstr>
      <vt:lpstr>WHY Common Core                   Standards and TEST?</vt:lpstr>
      <vt:lpstr>PowerPoint Presentation</vt:lpstr>
      <vt:lpstr>            MCAS 2.0  ASSESSES  STANDARDS LEARNING</vt:lpstr>
      <vt:lpstr>Classroom Practice</vt:lpstr>
      <vt:lpstr>PowerPoint Presentation</vt:lpstr>
      <vt:lpstr>PowerPoint Presentation</vt:lpstr>
      <vt:lpstr>Classroom Practice</vt:lpstr>
      <vt:lpstr>Test Features</vt:lpstr>
      <vt:lpstr>Test Features</vt:lpstr>
      <vt:lpstr>Test Features</vt:lpstr>
      <vt:lpstr>Test Features</vt:lpstr>
      <vt:lpstr>CLASSROOM PRACTICE</vt:lpstr>
      <vt:lpstr>Test Features</vt:lpstr>
      <vt:lpstr>Classroom Practice</vt:lpstr>
      <vt:lpstr>Classroom Practice</vt:lpstr>
      <vt:lpstr>Classroom Practice</vt:lpstr>
      <vt:lpstr>Classroom Practice</vt:lpstr>
      <vt:lpstr>CLASSROOM PRACTICE</vt:lpstr>
      <vt:lpstr>PowerPoint Presentation</vt:lpstr>
      <vt:lpstr>PowerPoint Presentation</vt:lpstr>
      <vt:lpstr>Test Features</vt:lpstr>
      <vt:lpstr>Test Features</vt:lpstr>
      <vt:lpstr>Test Features</vt:lpstr>
      <vt:lpstr>Test Features</vt:lpstr>
      <vt:lpstr>Test Features</vt:lpstr>
      <vt:lpstr>Classroom Practice</vt:lpstr>
      <vt:lpstr>Test Features</vt:lpstr>
      <vt:lpstr>Test Features</vt:lpstr>
      <vt:lpstr>Standards Features</vt:lpstr>
      <vt:lpstr>CLASSROOM PRACTICE</vt:lpstr>
      <vt:lpstr>CLASSROOM PRACTICE</vt:lpstr>
      <vt:lpstr>CLASSROOM PRACTICE</vt:lpstr>
      <vt:lpstr>CLASSROOM PRACTICE</vt:lpstr>
      <vt:lpstr>Classroom Teaching</vt:lpstr>
      <vt:lpstr>CLASSROOM PRACTICE</vt:lpstr>
      <vt:lpstr>  CLASSROOM PRACTICE  SCAFFOLD AS NEEDED</vt:lpstr>
      <vt:lpstr>CLASSROOM PRACTICE</vt:lpstr>
      <vt:lpstr>CLASSROOM PRACTICE</vt:lpstr>
      <vt:lpstr>CLASSROOM PRACTICE</vt:lpstr>
      <vt:lpstr>PowerPoint Presentation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PowerPoint Presentation</vt:lpstr>
      <vt:lpstr>        A Multitude of Readings</vt:lpstr>
      <vt:lpstr> CLASSROOM PRACTICE             Independent Reading                    Classroom Libraries</vt:lpstr>
      <vt:lpstr>MORE READING VIA                                       TECHNOLOGY</vt:lpstr>
      <vt:lpstr>CLASSROOM PRACTICE</vt:lpstr>
      <vt:lpstr>CLASSROOM PRACTICE</vt:lpstr>
      <vt:lpstr>Classroom Practice</vt:lpstr>
      <vt:lpstr>Classroom Practice</vt:lpstr>
      <vt:lpstr>CLASSROOM PRACTICE</vt:lpstr>
      <vt:lpstr>WRITING  STANDARDS</vt:lpstr>
      <vt:lpstr>Classroom Practice</vt:lpstr>
      <vt:lpstr>Classroom Practice</vt:lpstr>
      <vt:lpstr>CLASSROOM PRACTICE</vt:lpstr>
      <vt:lpstr>PowerPoint Presentation</vt:lpstr>
      <vt:lpstr>PowerPoint Presentation</vt:lpstr>
      <vt:lpstr>PowerPoint Presentation</vt:lpstr>
      <vt:lpstr>PowerPoint Presentation</vt:lpstr>
      <vt:lpstr>CLASSROOM PRACTICE           PEER EDITING</vt:lpstr>
      <vt:lpstr>CLASSROOM PRACTICE</vt:lpstr>
      <vt:lpstr>CLASSROOM PRACTICE</vt:lpstr>
      <vt:lpstr>CLASSROOM PRACTICE</vt:lpstr>
      <vt:lpstr>CLASSROOM PRACTICE</vt:lpstr>
      <vt:lpstr>CLASSROOM PRACTICE</vt:lpstr>
      <vt:lpstr>PowerPoint Presentation</vt:lpstr>
      <vt:lpstr>CLASSROOM PRACTICE</vt:lpstr>
      <vt:lpstr>CLASSROOM PRACTICE</vt:lpstr>
      <vt:lpstr>MCAS 2.0</vt:lpstr>
      <vt:lpstr>Great Standards Teaching  Results in Great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2.0  ASSESSES  STANDARDS LEARNING</dc:title>
  <dc:creator>Kay Scheidler</dc:creator>
  <cp:lastModifiedBy>Kay Scheidler</cp:lastModifiedBy>
  <cp:revision>67</cp:revision>
  <dcterms:created xsi:type="dcterms:W3CDTF">2016-10-29T11:45:16Z</dcterms:created>
  <dcterms:modified xsi:type="dcterms:W3CDTF">2016-11-10T15:29:57Z</dcterms:modified>
</cp:coreProperties>
</file>