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01" r:id="rId4"/>
    <p:sldId id="317" r:id="rId5"/>
    <p:sldId id="259" r:id="rId6"/>
    <p:sldId id="315" r:id="rId7"/>
    <p:sldId id="262" r:id="rId8"/>
    <p:sldId id="260" r:id="rId9"/>
    <p:sldId id="261" r:id="rId10"/>
    <p:sldId id="264" r:id="rId11"/>
    <p:sldId id="266" r:id="rId12"/>
    <p:sldId id="282" r:id="rId13"/>
    <p:sldId id="268" r:id="rId14"/>
    <p:sldId id="270" r:id="rId15"/>
    <p:sldId id="263" r:id="rId16"/>
    <p:sldId id="271" r:id="rId17"/>
    <p:sldId id="272" r:id="rId18"/>
    <p:sldId id="273" r:id="rId19"/>
    <p:sldId id="274" r:id="rId20"/>
    <p:sldId id="275" r:id="rId21"/>
    <p:sldId id="324" r:id="rId22"/>
    <p:sldId id="326" r:id="rId23"/>
    <p:sldId id="302" r:id="rId24"/>
    <p:sldId id="327" r:id="rId25"/>
    <p:sldId id="328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330" r:id="rId35"/>
    <p:sldId id="322" r:id="rId36"/>
    <p:sldId id="285" r:id="rId37"/>
    <p:sldId id="286" r:id="rId38"/>
    <p:sldId id="287" r:id="rId39"/>
    <p:sldId id="325" r:id="rId40"/>
    <p:sldId id="288" r:id="rId41"/>
    <p:sldId id="309" r:id="rId42"/>
    <p:sldId id="304" r:id="rId43"/>
    <p:sldId id="321" r:id="rId44"/>
    <p:sldId id="289" r:id="rId45"/>
    <p:sldId id="303" r:id="rId46"/>
    <p:sldId id="306" r:id="rId47"/>
    <p:sldId id="323" r:id="rId48"/>
    <p:sldId id="290" r:id="rId49"/>
    <p:sldId id="307" r:id="rId50"/>
    <p:sldId id="291" r:id="rId51"/>
    <p:sldId id="308" r:id="rId52"/>
    <p:sldId id="292" r:id="rId53"/>
    <p:sldId id="293" r:id="rId54"/>
    <p:sldId id="294" r:id="rId55"/>
    <p:sldId id="295" r:id="rId56"/>
    <p:sldId id="296" r:id="rId57"/>
    <p:sldId id="297" r:id="rId58"/>
    <p:sldId id="318" r:id="rId59"/>
    <p:sldId id="319" r:id="rId60"/>
    <p:sldId id="32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874" autoAdjust="0"/>
  </p:normalViewPr>
  <p:slideViewPr>
    <p:cSldViewPr snapToGrid="0">
      <p:cViewPr varScale="1">
        <p:scale>
          <a:sx n="58" d="100"/>
          <a:sy n="5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7220-C693-4944-AB3E-751B872186F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ved=0ahUKEwjc3I_0poXQAhVpzVQKHbMBA8wQjRwIBw&amp;url=http://www.google.com/url?sa%3Di%26rct%3Dj%26q%3D%26esrc%3Ds%26source%3Dimages%26cd%3D%26ved%3D0ahUKEwjc3I_0poXQAhVpzVQKHbMBA8wQjRwIBw%26url%3Dhttp://www.focusmartialarts.com.au/%26psig%3DAFQjCNFkumAeGoMdntt4TCIrCvVWmcSxHg%26ust%3D1478012259274613&amp;psig=AFQjCNFkumAeGoMdntt4TCIrCvVWmcSxHg&amp;ust=147801225927461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MCAS 2.0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476"/>
            <a:ext cx="9144000" cy="47743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est Anxiety, No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386">
            <a:off x="5329242" y="497758"/>
            <a:ext cx="4791004" cy="451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66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032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Finer Reading</a:t>
            </a:r>
          </a:p>
          <a:p>
            <a:pPr marL="0" indent="0" algn="ctr">
              <a:buNone/>
            </a:pPr>
            <a:r>
              <a:rPr lang="en-US" sz="9600" dirty="0"/>
              <a:t>Ability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36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More Complex Reading Passages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0139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4274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Test skills are mostly: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Close 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Inference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Central Idea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Varied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9499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Varied Types of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244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/>
              <a:t>“Write a </a:t>
            </a:r>
            <a:r>
              <a:rPr lang="en-US" sz="9600" dirty="0">
                <a:solidFill>
                  <a:srgbClr val="C00000"/>
                </a:solidFill>
              </a:rPr>
              <a:t>Text-Based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C00000"/>
                </a:solidFill>
              </a:rPr>
              <a:t>Essay</a:t>
            </a:r>
            <a:r>
              <a:rPr lang="en-US" sz="9600" dirty="0"/>
              <a:t> . .”</a:t>
            </a:r>
          </a:p>
          <a:p>
            <a:pPr marL="0" indent="0" algn="ctr">
              <a:buNone/>
            </a:pPr>
            <a:r>
              <a:rPr lang="en-US" sz="9600" dirty="0"/>
              <a:t>Means use close text reading evidence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5494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Focuses on</a:t>
            </a:r>
          </a:p>
          <a:p>
            <a:pPr marL="0" indent="0" algn="ctr">
              <a:buNone/>
            </a:pPr>
            <a:r>
              <a:rPr lang="en-US" sz="9600" dirty="0"/>
              <a:t>2011 Standards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3769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Standards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609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/>
              <a:t>Reading </a:t>
            </a:r>
          </a:p>
          <a:p>
            <a:pPr marL="0" indent="0" algn="ctr">
              <a:buNone/>
            </a:pPr>
            <a:r>
              <a:rPr lang="en-US" sz="9600" dirty="0"/>
              <a:t>and Writing Standards are Connected:</a:t>
            </a:r>
          </a:p>
          <a:p>
            <a:pPr marL="0" indent="0" algn="ctr">
              <a:buNone/>
            </a:pPr>
            <a:r>
              <a:rPr lang="en-US" sz="9600" dirty="0"/>
              <a:t>e.g., Folktales &amp; Theme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4436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/>
              <a:t>Read for Central Idea,</a:t>
            </a:r>
          </a:p>
          <a:p>
            <a:pPr marL="0" indent="0" algn="ctr">
              <a:buNone/>
            </a:pPr>
            <a:r>
              <a:rPr lang="en-US" sz="9600" dirty="0"/>
              <a:t>Make a case for Central  Idea &amp; Supporting Details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8385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/>
              <a:t>Build Reading and writing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Classroom practice: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Read, Discuss,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then Write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8409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Know your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grade level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Well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7468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685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800" dirty="0">
                <a:latin typeface="+mn-lt"/>
              </a:rPr>
              <a:t>Shedding Some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Light 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on 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MCAS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   2.0</a:t>
            </a:r>
            <a:br>
              <a:rPr lang="en-US" sz="8800" dirty="0"/>
            </a:br>
            <a:endParaRPr lang="en-US" sz="8800" dirty="0"/>
          </a:p>
        </p:txBody>
      </p:sp>
      <p:pic>
        <p:nvPicPr>
          <p:cNvPr id="29699" name="Picture 2" descr="Sunset 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7785"/>
            <a:ext cx="6713033" cy="56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4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07" y="53276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Differentiate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 Needed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73" y="1222873"/>
            <a:ext cx="11997368" cy="548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Use test language in teaching: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such as,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      “Text-based evidence”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        “Text-based essay”</a:t>
            </a:r>
          </a:p>
          <a:p>
            <a:pPr marL="0" indent="0">
              <a:buNone/>
            </a:pPr>
            <a:endParaRPr lang="en-US" sz="9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2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4821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>
                <a:latin typeface="Arial Narrow" panose="020B0606020202030204" pitchFamily="34" charset="0"/>
              </a:rPr>
              <a:t>Use test TERMS in teaching:</a:t>
            </a:r>
          </a:p>
          <a:p>
            <a:pPr marL="0" indent="0">
              <a:buNone/>
            </a:pPr>
            <a:endParaRPr lang="en-US" sz="7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8000" dirty="0">
                <a:latin typeface="Arial Narrow" panose="020B0606020202030204" pitchFamily="34" charset="0"/>
              </a:rPr>
              <a:t>     </a:t>
            </a:r>
            <a:r>
              <a:rPr lang="en-US" sz="8800" dirty="0">
                <a:latin typeface="Arial Narrow" panose="020B0606020202030204" pitchFamily="34" charset="0"/>
              </a:rPr>
              <a:t>“Central idea and        </a:t>
            </a:r>
          </a:p>
          <a:p>
            <a:pPr marL="0" indent="0">
              <a:buNone/>
            </a:pPr>
            <a:r>
              <a:rPr lang="en-US" sz="8800" dirty="0">
                <a:latin typeface="Arial Narrow" panose="020B0606020202030204" pitchFamily="34" charset="0"/>
              </a:rPr>
              <a:t>     Supporting details”</a:t>
            </a:r>
          </a:p>
        </p:txBody>
      </p:sp>
    </p:spTree>
    <p:extLst>
      <p:ext uri="{BB962C8B-B14F-4D97-AF65-F5344CB8AC3E}">
        <p14:creationId xmlns:p14="http://schemas.microsoft.com/office/powerpoint/2010/main" val="15582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CLASSROOM PRACTICE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  </a:t>
            </a:r>
            <a:r>
              <a:rPr lang="en-US" sz="7300" b="1" dirty="0">
                <a:solidFill>
                  <a:srgbClr val="C00000"/>
                </a:solidFill>
              </a:rPr>
              <a:t>SCAFFOLD AS NEEDED</a:t>
            </a: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scaffolding mea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72" y="1586429"/>
            <a:ext cx="9501352" cy="5001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94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72" y="1266940"/>
            <a:ext cx="11883528" cy="49100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6400" dirty="0"/>
              <a:t>Scaffold for struggling students:</a:t>
            </a:r>
          </a:p>
          <a:p>
            <a:pPr marL="0" indent="0">
              <a:buNone/>
            </a:pPr>
            <a:r>
              <a:rPr lang="en-US" sz="26400" dirty="0"/>
              <a:t>    Pare down, practice with simpler examples, more practice</a:t>
            </a:r>
          </a:p>
          <a:p>
            <a:pPr marL="0" indent="0">
              <a:buNone/>
            </a:pPr>
            <a:r>
              <a:rPr lang="en-US" sz="21600" dirty="0"/>
              <a:t>Use “overkill” for transference to the test</a:t>
            </a:r>
          </a:p>
          <a:p>
            <a:pPr marL="0" indent="0">
              <a:buNone/>
            </a:pPr>
            <a:r>
              <a:rPr lang="en-US" sz="26400" dirty="0"/>
              <a:t>    Use simpler earlier grade level tests to practice the questions</a:t>
            </a:r>
          </a:p>
          <a:p>
            <a:pPr marL="0" indent="0">
              <a:buNone/>
            </a:pPr>
            <a:endParaRPr lang="en-US" sz="26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2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058"/>
            <a:ext cx="10515600" cy="48329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9600" dirty="0"/>
              <a:t>Practice the skills of “Supporting Evidence” over and over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Practice “Text-based essay”</a:t>
            </a:r>
          </a:p>
          <a:p>
            <a:pPr marL="0" indent="0">
              <a:buNone/>
            </a:pPr>
            <a:r>
              <a:rPr lang="en-US" sz="9600" dirty="0"/>
              <a:t>                      over and 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88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Name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8270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500"/>
            <a:ext cx="10515600" cy="57145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500" dirty="0">
                <a:latin typeface="Agency FB" panose="020B0503020202020204" pitchFamily="34" charset="0"/>
              </a:rPr>
              <a:t>Use TERMS</a:t>
            </a:r>
            <a:r>
              <a:rPr lang="en-US" sz="11300" dirty="0">
                <a:latin typeface="Agency FB" panose="020B0503020202020204" pitchFamily="34" charset="0"/>
              </a:rPr>
              <a:t>: Central </a:t>
            </a:r>
            <a:r>
              <a:rPr lang="en-US" sz="11300" dirty="0" err="1">
                <a:latin typeface="Agency FB" panose="020B0503020202020204" pitchFamily="34" charset="0"/>
              </a:rPr>
              <a:t>Idea,Theme</a:t>
            </a:r>
            <a:endParaRPr lang="en-US" sz="113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Supporting Details,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Inference,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Context Clues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“Sources”</a:t>
            </a:r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6698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But . . . It’s OK to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“Hook,”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“Clincher”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“Connecting Words”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81597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70" y="18885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0670"/>
            <a:ext cx="10515600" cy="50862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But . . . It’s OK to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“Hook,”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“Clincher”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“Connecting Words”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5965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MCAS 2.0 </a:t>
            </a:r>
            <a:br>
              <a:rPr lang="en-US" sz="9600" dirty="0"/>
            </a:br>
            <a:r>
              <a:rPr lang="en-US" sz="9600" dirty="0"/>
              <a:t>ASSESSES</a:t>
            </a:r>
            <a:br>
              <a:rPr lang="en-US" sz="9600" dirty="0"/>
            </a:br>
            <a:r>
              <a:rPr lang="en-US" sz="9600" dirty="0"/>
              <a:t> STANDARDS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9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237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Strategy: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Mini-lessons,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“Focus Lessons”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54601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494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 mini-lessons as needed: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“Supporting Details,”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“Paraphrasing”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Research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8208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 is: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Connect with child’s life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Details for “Probably True”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Frequent Varied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22181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1776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to Read and Write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68457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040"/>
            <a:ext cx="10515600" cy="514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Arial Narrow" panose="020B0606020202030204" pitchFamily="34" charset="0"/>
              </a:rPr>
              <a:t>Always stress:</a:t>
            </a:r>
          </a:p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   </a:t>
            </a:r>
            <a:r>
              <a:rPr lang="en-US" sz="9600" dirty="0">
                <a:solidFill>
                  <a:srgbClr val="C00000"/>
                </a:solidFill>
                <a:latin typeface="Arial Narrow" panose="020B0606020202030204" pitchFamily="34" charset="0"/>
              </a:rPr>
              <a:t>Where’s the text      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evidence ?</a:t>
            </a:r>
          </a:p>
        </p:txBody>
      </p:sp>
    </p:spTree>
    <p:extLst>
      <p:ext uri="{BB962C8B-B14F-4D97-AF65-F5344CB8AC3E}">
        <p14:creationId xmlns:p14="http://schemas.microsoft.com/office/powerpoint/2010/main" val="247146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Teaching for Understanding, Skills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71832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Practice Tests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Now, till the test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8508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586"/>
            <a:ext cx="10515600" cy="51413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 Practice Tests,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Assess, Re-Teach in New Way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0357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6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652"/>
            <a:ext cx="10515600" cy="5778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With practice tests, </a:t>
            </a:r>
          </a:p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  always discuss </a:t>
            </a:r>
            <a:r>
              <a:rPr lang="en-US" sz="9600" dirty="0">
                <a:solidFill>
                  <a:srgbClr val="C00000"/>
                </a:solidFill>
                <a:latin typeface="Arial Narrow" panose="020B0606020202030204" pitchFamily="34" charset="0"/>
              </a:rPr>
              <a:t>WHY</a:t>
            </a:r>
            <a:r>
              <a:rPr lang="en-US" sz="9600" dirty="0">
                <a:latin typeface="Arial Narrow" panose="020B060602020203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   the right answer is </a:t>
            </a:r>
          </a:p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     MOST correct</a:t>
            </a:r>
          </a:p>
        </p:txBody>
      </p:sp>
    </p:spTree>
    <p:extLst>
      <p:ext uri="{BB962C8B-B14F-4D97-AF65-F5344CB8AC3E}">
        <p14:creationId xmlns:p14="http://schemas.microsoft.com/office/powerpoint/2010/main" val="397856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MCAS 2.0 </a:t>
            </a:r>
          </a:p>
          <a:p>
            <a:pPr marL="0" indent="0" algn="ctr">
              <a:buNone/>
            </a:pPr>
            <a:r>
              <a:rPr lang="en-US" sz="8000" dirty="0"/>
              <a:t>Test</a:t>
            </a:r>
          </a:p>
          <a:p>
            <a:pPr marL="0" indent="0" algn="ctr">
              <a:buNone/>
            </a:pPr>
            <a:r>
              <a:rPr lang="en-US" sz="8000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423737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619"/>
            <a:ext cx="10515600" cy="5119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Smother students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with 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Opportunities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53200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9GcRT45Qe_BsnRxNY1LKiD-VPdkl82HhwUCe6864UaNuLwsGSYMK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79" y="746234"/>
            <a:ext cx="10352690" cy="563354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87253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children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0333"/>
            <a:ext cx="10515599" cy="564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148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02"/>
            <a:ext cx="10515600" cy="1707615"/>
          </a:xfrm>
        </p:spPr>
        <p:txBody>
          <a:bodyPr>
            <a:noAutofit/>
          </a:bodyPr>
          <a:lstStyle/>
          <a:p>
            <a:r>
              <a:rPr lang="en-US" sz="6000" b="1" dirty="0"/>
              <a:t>MORE READING VIA   </a:t>
            </a:r>
            <a:br>
              <a:rPr lang="en-US" sz="6000" b="1" dirty="0"/>
            </a:br>
            <a:r>
              <a:rPr lang="en-US" sz="6000" b="1" dirty="0"/>
              <a:t>                                   TECHNOLOGY</a:t>
            </a:r>
          </a:p>
        </p:txBody>
      </p:sp>
      <p:pic>
        <p:nvPicPr>
          <p:cNvPr id="6" name="Content Placeholder 5" descr="C:\Users\kay\Desktop\CMPISE FALL 2014\digital content (1)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3" t="33453" r="13946" b="4683"/>
          <a:stretch/>
        </p:blipFill>
        <p:spPr bwMode="auto">
          <a:xfrm>
            <a:off x="694063" y="1674564"/>
            <a:ext cx="10659737" cy="5183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393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518"/>
            <a:ext cx="10515600" cy="51854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Reading Independently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Develops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Comprehension,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Vocabulary, Fluency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11300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Independent Reading</a:t>
            </a:r>
          </a:p>
          <a:p>
            <a:pPr marL="0" indent="0" algn="ctr">
              <a:buNone/>
            </a:pPr>
            <a:r>
              <a:rPr lang="en-US" sz="9600" dirty="0"/>
              <a:t>Creates                </a:t>
            </a:r>
          </a:p>
          <a:p>
            <a:pPr marL="0" indent="0" algn="ctr">
              <a:buNone/>
            </a:pPr>
            <a:r>
              <a:rPr lang="en-US" sz="9600" dirty="0"/>
              <a:t>Strong</a:t>
            </a:r>
          </a:p>
          <a:p>
            <a:pPr marL="0" indent="0" algn="ctr">
              <a:buNone/>
            </a:pPr>
            <a:r>
              <a:rPr lang="en-US" sz="9600" dirty="0"/>
              <a:t>Readers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childrens book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 t="4068" r="1636" b="10534"/>
          <a:stretch/>
        </p:blipFill>
        <p:spPr bwMode="auto">
          <a:xfrm>
            <a:off x="8372819" y="2401677"/>
            <a:ext cx="3481330" cy="4421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1994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936433"/>
            <a:ext cx="8698735" cy="56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697"/>
          </a:xfrm>
        </p:spPr>
        <p:txBody>
          <a:bodyPr/>
          <a:lstStyle/>
          <a:p>
            <a:r>
              <a:rPr lang="en-US" b="1" dirty="0"/>
              <a:t>MCAS 2.0 requires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619"/>
            <a:ext cx="10515600" cy="5119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</a:rPr>
              <a:t>Writing: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</a:rPr>
              <a:t>Idea Development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And </a:t>
            </a:r>
            <a:r>
              <a:rPr lang="en-US" sz="8800" dirty="0">
                <a:solidFill>
                  <a:srgbClr val="C00000"/>
                </a:solidFill>
              </a:rPr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1908841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34"/>
            <a:ext cx="10515600" cy="52405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 the  Writing Process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Drafting, Peer Edit,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Conferencing, Revision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133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ANd9GcQ8DeF0-fwcnXoOKwysAFHPp5PX864tUOJ9EhvU4t1QsMecnvPtE34ciRk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52" y="1016985"/>
            <a:ext cx="9028386" cy="591984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674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Is about</a:t>
            </a:r>
          </a:p>
          <a:p>
            <a:pPr marL="0" indent="0" algn="ctr">
              <a:buNone/>
            </a:pPr>
            <a:r>
              <a:rPr lang="en-US" sz="9600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870208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  </a:t>
            </a:r>
            <a:r>
              <a:rPr lang="en-US" b="1">
                <a:solidFill>
                  <a:srgbClr val="C00000"/>
                </a:solidFill>
              </a:rPr>
              <a:t>Short term: Teacher Conferencing on </a:t>
            </a:r>
            <a:r>
              <a:rPr lang="en-US" b="1" dirty="0">
                <a:solidFill>
                  <a:srgbClr val="C00000"/>
                </a:solidFill>
              </a:rPr>
              <a:t>writing development,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48218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Provides student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Metacognition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about Learning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580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9GcSNkRT23Z1FcW4G-A0b3xVvk5V6sy7JspCiOE8DVPNSHRhHZ7i2tsb75ZM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13794"/>
            <a:ext cx="9669517" cy="554420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56082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316"/>
            <a:ext cx="10515600" cy="5317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Structure 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Calculated Partners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Baby Steps Practice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50421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501"/>
            <a:ext cx="10515600" cy="5196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Scaffold: A Bank of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Comments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or Two Comments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05712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636"/>
            <a:ext cx="10515600" cy="51083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 Learn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When they are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Actively Engaged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8305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34"/>
            <a:ext cx="10515600" cy="52405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Teacher Individual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Conferencing helps, but also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 benefit as reviewers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72049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Big Questions: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How to teach for challenging reading passages?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62205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Big Questions:</a:t>
            </a:r>
          </a:p>
          <a:p>
            <a:pPr marL="0" indent="0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How to adapt a “Program”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Standards Learning?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81537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50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MCAS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226634"/>
            <a:ext cx="11118602" cy="5263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Test is April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Test designs and other resources at                 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     </a:t>
            </a:r>
            <a:r>
              <a:rPr lang="en-US" sz="8500" u="sng" dirty="0">
                <a:hlinkClick r:id="rId2" tooltip="http://mcas.pearsonsupport.com/&#10;Ctrl+Click or tap to follow the link"/>
              </a:rPr>
              <a:t>mcas.pearsonsupport.com</a:t>
            </a:r>
            <a:endParaRPr lang="en-US" sz="8500" dirty="0"/>
          </a:p>
          <a:p>
            <a:pPr marL="0" indent="0">
              <a:buNone/>
            </a:pPr>
            <a:endParaRPr lang="en-US" sz="80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2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Great Standards Teaching </a:t>
            </a:r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Results in Great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4" y="3249976"/>
            <a:ext cx="10644027" cy="36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6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54" y="929640"/>
            <a:ext cx="10405946" cy="524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Where’s the</a:t>
            </a:r>
          </a:p>
          <a:p>
            <a:pPr marL="0" indent="0">
              <a:buNone/>
            </a:pPr>
            <a:r>
              <a:rPr lang="en-US" sz="9600" dirty="0"/>
              <a:t>EVIDENCE</a:t>
            </a:r>
          </a:p>
        </p:txBody>
      </p:sp>
      <p:pic>
        <p:nvPicPr>
          <p:cNvPr id="5" name="Picture 4" descr="Image result for sherlock holm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6" b="-1684"/>
          <a:stretch/>
        </p:blipFill>
        <p:spPr bwMode="auto">
          <a:xfrm>
            <a:off x="5921297" y="1973765"/>
            <a:ext cx="5553307" cy="447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294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appy kids student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9" y="215758"/>
            <a:ext cx="10921430" cy="638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7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Is Part A,</a:t>
            </a:r>
          </a:p>
          <a:p>
            <a:pPr marL="0" indent="0" algn="ctr">
              <a:buNone/>
            </a:pPr>
            <a:r>
              <a:rPr lang="en-US" sz="9600" dirty="0"/>
              <a:t>Part B:Evidence</a:t>
            </a:r>
          </a:p>
        </p:txBody>
      </p:sp>
    </p:spTree>
    <p:extLst>
      <p:ext uri="{BB962C8B-B14F-4D97-AF65-F5344CB8AC3E}">
        <p14:creationId xmlns:p14="http://schemas.microsoft.com/office/powerpoint/2010/main" val="50237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Where is the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EVIDENCE?</a:t>
            </a:r>
          </a:p>
        </p:txBody>
      </p:sp>
      <p:pic>
        <p:nvPicPr>
          <p:cNvPr id="4" name="Picture 3" descr="silhouette di sherlock holmes : Foto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37" y="4103649"/>
            <a:ext cx="3388112" cy="19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herlock holm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07" y="4103649"/>
            <a:ext cx="2619344" cy="19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dn.thedailybeast.com/content/dailybeast/articles/2014/03/25/the-best-apps-for-developing-sherlock-holmes-like-reading-skills/jcr:content/image.crop.800.500.jpg/46524693.cach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13" y="4103649"/>
            <a:ext cx="2352908" cy="185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3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/>
              <a:t>Test Strategy:</a:t>
            </a:r>
          </a:p>
          <a:p>
            <a:pPr marL="0" indent="0" algn="ctr">
              <a:buNone/>
            </a:pPr>
            <a:r>
              <a:rPr lang="en-US" sz="9600" dirty="0"/>
              <a:t>Select best </a:t>
            </a:r>
          </a:p>
          <a:p>
            <a:pPr marL="0" indent="0" algn="ctr">
              <a:buNone/>
            </a:pPr>
            <a:r>
              <a:rPr lang="en-US" sz="9600" dirty="0"/>
              <a:t>Example from </a:t>
            </a:r>
          </a:p>
          <a:p>
            <a:pPr marL="0" indent="0" algn="ctr">
              <a:buNone/>
            </a:pPr>
            <a:r>
              <a:rPr lang="en-US" sz="9600" dirty="0"/>
              <a:t>Part B</a:t>
            </a:r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180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645</Words>
  <Application>Microsoft Office PowerPoint</Application>
  <PresentationFormat>Widescreen</PresentationFormat>
  <Paragraphs>337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Agency FB</vt:lpstr>
      <vt:lpstr>Arial</vt:lpstr>
      <vt:lpstr>Arial Narrow</vt:lpstr>
      <vt:lpstr>Calibri</vt:lpstr>
      <vt:lpstr>Calibri Light</vt:lpstr>
      <vt:lpstr>Office Theme</vt:lpstr>
      <vt:lpstr>            MCAS 2.0 </vt:lpstr>
      <vt:lpstr>Shedding Some  Light     on   MCAS       2.0 </vt:lpstr>
      <vt:lpstr>            MCAS 2.0  ASSESSES  STANDARDS LEARNING</vt:lpstr>
      <vt:lpstr>Test Features</vt:lpstr>
      <vt:lpstr>Test Features</vt:lpstr>
      <vt:lpstr>Test Features</vt:lpstr>
      <vt:lpstr>Test Features</vt:lpstr>
      <vt:lpstr>CLASSROOM PRACTICE</vt:lpstr>
      <vt:lpstr>Test Features</vt:lpstr>
      <vt:lpstr>Test Features</vt:lpstr>
      <vt:lpstr>Test Features</vt:lpstr>
      <vt:lpstr>Test Features</vt:lpstr>
      <vt:lpstr>Test Features</vt:lpstr>
      <vt:lpstr>Test Features</vt:lpstr>
      <vt:lpstr>Test Features</vt:lpstr>
      <vt:lpstr>Standards Features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 CLASSROOM PRACTICE             SCAFFOLD AS NEEDED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PowerPoint Presentation</vt:lpstr>
      <vt:lpstr>CLASSROOM PRACTICE</vt:lpstr>
      <vt:lpstr>MORE READING VIA                                       TECHNOLOGY</vt:lpstr>
      <vt:lpstr>CLASSROOM PRACTICE</vt:lpstr>
      <vt:lpstr>CLASSROOM PRACTICE</vt:lpstr>
      <vt:lpstr>CLASSROOM PRACTICE</vt:lpstr>
      <vt:lpstr>MCAS 2.0 requires</vt:lpstr>
      <vt:lpstr>CLASSROOM PRACTICE</vt:lpstr>
      <vt:lpstr>CLASSROOM PRACTICE</vt:lpstr>
      <vt:lpstr>CLASSROOM PRACTICE  Short term: Teacher Conferencing on writing development, correctness</vt:lpstr>
      <vt:lpstr>PowerPoint Presentation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MCAS 2.0</vt:lpstr>
      <vt:lpstr> Great Standards Teaching  Results in Great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2.0  ASSESSES  STANDARDS LEARNING</dc:title>
  <dc:creator>Kay Scheidler</dc:creator>
  <cp:lastModifiedBy>Kay Scheidler</cp:lastModifiedBy>
  <cp:revision>40</cp:revision>
  <dcterms:created xsi:type="dcterms:W3CDTF">2016-10-29T11:45:16Z</dcterms:created>
  <dcterms:modified xsi:type="dcterms:W3CDTF">2017-03-02T13:46:34Z</dcterms:modified>
</cp:coreProperties>
</file>