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71" r:id="rId4"/>
    <p:sldId id="284" r:id="rId5"/>
    <p:sldId id="260" r:id="rId6"/>
    <p:sldId id="258" r:id="rId7"/>
    <p:sldId id="302" r:id="rId8"/>
    <p:sldId id="259" r:id="rId9"/>
    <p:sldId id="261" r:id="rId10"/>
    <p:sldId id="296" r:id="rId11"/>
    <p:sldId id="263" r:id="rId12"/>
    <p:sldId id="293" r:id="rId13"/>
    <p:sldId id="298" r:id="rId14"/>
    <p:sldId id="262" r:id="rId15"/>
    <p:sldId id="272" r:id="rId16"/>
    <p:sldId id="265" r:id="rId17"/>
    <p:sldId id="264" r:id="rId18"/>
    <p:sldId id="295" r:id="rId19"/>
    <p:sldId id="304" r:id="rId20"/>
    <p:sldId id="305" r:id="rId21"/>
    <p:sldId id="306" r:id="rId22"/>
    <p:sldId id="307" r:id="rId23"/>
    <p:sldId id="266" r:id="rId24"/>
    <p:sldId id="268" r:id="rId25"/>
    <p:sldId id="267" r:id="rId26"/>
    <p:sldId id="269" r:id="rId27"/>
    <p:sldId id="274" r:id="rId28"/>
    <p:sldId id="297" r:id="rId29"/>
    <p:sldId id="294" r:id="rId30"/>
    <p:sldId id="288" r:id="rId31"/>
    <p:sldId id="289" r:id="rId32"/>
    <p:sldId id="285" r:id="rId33"/>
    <p:sldId id="276" r:id="rId34"/>
    <p:sldId id="275" r:id="rId35"/>
    <p:sldId id="290" r:id="rId36"/>
    <p:sldId id="277" r:id="rId37"/>
    <p:sldId id="300" r:id="rId38"/>
    <p:sldId id="299" r:id="rId39"/>
    <p:sldId id="273" r:id="rId40"/>
    <p:sldId id="286" r:id="rId41"/>
    <p:sldId id="278" r:id="rId42"/>
    <p:sldId id="279" r:id="rId43"/>
    <p:sldId id="280" r:id="rId44"/>
    <p:sldId id="282" r:id="rId45"/>
    <p:sldId id="283" r:id="rId46"/>
    <p:sldId id="281" r:id="rId47"/>
    <p:sldId id="301" r:id="rId48"/>
    <p:sldId id="287" r:id="rId49"/>
    <p:sldId id="292" r:id="rId50"/>
    <p:sldId id="29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85" autoAdjust="0"/>
    <p:restoredTop sz="94660"/>
  </p:normalViewPr>
  <p:slideViewPr>
    <p:cSldViewPr snapToGrid="0">
      <p:cViewPr varScale="1">
        <p:scale>
          <a:sx n="61" d="100"/>
          <a:sy n="61" d="100"/>
        </p:scale>
        <p:origin x="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556C4-A511-41EE-B0F6-220FF282D3B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681415B6-1F50-4512-9C54-1DC0AA4C17CC}">
      <dgm:prSet/>
      <dgm:spPr/>
      <dgm:t>
        <a:bodyPr/>
        <a:lstStyle/>
        <a:p>
          <a:r>
            <a:rPr lang="en-US" dirty="0">
              <a:latin typeface="Segoe UI" panose="020B0502040204020203" pitchFamily="34" charset="0"/>
              <a:cs typeface="Segoe UI" panose="020B0502040204020203" pitchFamily="34" charset="0"/>
            </a:rPr>
            <a:t>Remote Learning </a:t>
          </a:r>
        </a:p>
      </dgm:t>
    </dgm:pt>
    <dgm:pt modelId="{B7C36F42-6745-449E-88BD-3CBFCC279011}" type="parTrans" cxnId="{97345E8E-A0E6-4E6D-BFCC-06322F660CFC}">
      <dgm:prSet/>
      <dgm:spPr/>
      <dgm:t>
        <a:bodyPr/>
        <a:lstStyle/>
        <a:p>
          <a:endParaRPr lang="en-US"/>
        </a:p>
      </dgm:t>
    </dgm:pt>
    <dgm:pt modelId="{A2E1E151-962D-43E8-AD61-2B5B84B2A75B}" type="sibTrans" cxnId="{97345E8E-A0E6-4E6D-BFCC-06322F660CFC}">
      <dgm:prSet/>
      <dgm:spPr/>
      <dgm:t>
        <a:bodyPr/>
        <a:lstStyle/>
        <a:p>
          <a:endParaRPr lang="en-US"/>
        </a:p>
      </dgm:t>
    </dgm:pt>
    <dgm:pt modelId="{DD29380F-5132-4DC8-9665-2B154688268A}">
      <dgm:prSet/>
      <dgm:spPr/>
      <dgm:t>
        <a:bodyPr/>
        <a:lstStyle/>
        <a:p>
          <a:r>
            <a:rPr lang="en-US" dirty="0">
              <a:latin typeface="Segoe UI" panose="020B0502040204020203" pitchFamily="34" charset="0"/>
              <a:cs typeface="Segoe UI" panose="020B0502040204020203" pitchFamily="34" charset="0"/>
            </a:rPr>
            <a:t>Requires </a:t>
          </a:r>
        </a:p>
      </dgm:t>
    </dgm:pt>
    <dgm:pt modelId="{9CE05FC3-217A-4D42-9F69-A22161636E7C}" type="parTrans" cxnId="{30361D3A-3B09-4B72-9185-2B56DB037890}">
      <dgm:prSet/>
      <dgm:spPr/>
      <dgm:t>
        <a:bodyPr/>
        <a:lstStyle/>
        <a:p>
          <a:endParaRPr lang="en-US"/>
        </a:p>
      </dgm:t>
    </dgm:pt>
    <dgm:pt modelId="{A0AE333A-632D-4BEC-BAFD-9ED09348EC1C}" type="sibTrans" cxnId="{30361D3A-3B09-4B72-9185-2B56DB037890}">
      <dgm:prSet/>
      <dgm:spPr/>
      <dgm:t>
        <a:bodyPr/>
        <a:lstStyle/>
        <a:p>
          <a:endParaRPr lang="en-US"/>
        </a:p>
      </dgm:t>
    </dgm:pt>
    <dgm:pt modelId="{82020B59-81C8-4682-BA80-50DCC05AA07D}">
      <dgm:prSet/>
      <dgm:spPr/>
      <dgm:t>
        <a:bodyPr/>
        <a:lstStyle/>
        <a:p>
          <a:r>
            <a:rPr lang="en-US" dirty="0">
              <a:latin typeface="Comic Sans MS" panose="030F0702030302020204" pitchFamily="66" charset="0"/>
            </a:rPr>
            <a:t>Reaching out</a:t>
          </a:r>
        </a:p>
      </dgm:t>
    </dgm:pt>
    <dgm:pt modelId="{B2675D3F-058C-4E04-89CB-AEA534F6EE84}" type="parTrans" cxnId="{C9E428E3-6899-4D8D-8841-C0DD934488DD}">
      <dgm:prSet/>
      <dgm:spPr/>
      <dgm:t>
        <a:bodyPr/>
        <a:lstStyle/>
        <a:p>
          <a:endParaRPr lang="en-US"/>
        </a:p>
      </dgm:t>
    </dgm:pt>
    <dgm:pt modelId="{B3752B7D-79B9-4DCA-99BC-0E252079E2BF}" type="sibTrans" cxnId="{C9E428E3-6899-4D8D-8841-C0DD934488DD}">
      <dgm:prSet/>
      <dgm:spPr/>
      <dgm:t>
        <a:bodyPr/>
        <a:lstStyle/>
        <a:p>
          <a:endParaRPr lang="en-US"/>
        </a:p>
      </dgm:t>
    </dgm:pt>
    <dgm:pt modelId="{B27E1066-FA2F-4802-8328-9372CECA7316}">
      <dgm:prSet/>
      <dgm:spPr/>
      <dgm:t>
        <a:bodyPr/>
        <a:lstStyle/>
        <a:p>
          <a:r>
            <a:rPr lang="en-US" dirty="0">
              <a:latin typeface="Comic Sans MS" panose="030F0702030302020204" pitchFamily="66" charset="0"/>
            </a:rPr>
            <a:t>Empathy</a:t>
          </a:r>
        </a:p>
      </dgm:t>
    </dgm:pt>
    <dgm:pt modelId="{53E4F15B-7A01-4C6D-84EE-DA90A60176CC}" type="parTrans" cxnId="{CD446126-EC60-4F7F-A9E1-6311FA89E220}">
      <dgm:prSet/>
      <dgm:spPr/>
      <dgm:t>
        <a:bodyPr/>
        <a:lstStyle/>
        <a:p>
          <a:endParaRPr lang="en-US"/>
        </a:p>
      </dgm:t>
    </dgm:pt>
    <dgm:pt modelId="{F9ECF4B1-57B5-4A94-8CD8-15E08B07D3C7}" type="sibTrans" cxnId="{CD446126-EC60-4F7F-A9E1-6311FA89E220}">
      <dgm:prSet/>
      <dgm:spPr/>
      <dgm:t>
        <a:bodyPr/>
        <a:lstStyle/>
        <a:p>
          <a:endParaRPr lang="en-US"/>
        </a:p>
      </dgm:t>
    </dgm:pt>
    <dgm:pt modelId="{D23AD703-A2BC-409F-8CBA-3CFC59025C48}">
      <dgm:prSet/>
      <dgm:spPr/>
      <dgm:t>
        <a:bodyPr/>
        <a:lstStyle/>
        <a:p>
          <a:r>
            <a:rPr lang="en-US" dirty="0">
              <a:latin typeface="Comic Sans MS" panose="030F0702030302020204" pitchFamily="66" charset="0"/>
            </a:rPr>
            <a:t>Engagement</a:t>
          </a:r>
        </a:p>
      </dgm:t>
    </dgm:pt>
    <dgm:pt modelId="{66ABAEFB-BEA5-4773-8596-7CA84DD0EBD2}" type="parTrans" cxnId="{915F9D3E-3618-4CB1-BD95-970D5AC6EFEC}">
      <dgm:prSet/>
      <dgm:spPr/>
      <dgm:t>
        <a:bodyPr/>
        <a:lstStyle/>
        <a:p>
          <a:endParaRPr lang="en-US"/>
        </a:p>
      </dgm:t>
    </dgm:pt>
    <dgm:pt modelId="{94D30218-E47F-4440-B416-8E35593FE7EB}" type="sibTrans" cxnId="{915F9D3E-3618-4CB1-BD95-970D5AC6EFEC}">
      <dgm:prSet/>
      <dgm:spPr/>
      <dgm:t>
        <a:bodyPr/>
        <a:lstStyle/>
        <a:p>
          <a:endParaRPr lang="en-US"/>
        </a:p>
      </dgm:t>
    </dgm:pt>
    <dgm:pt modelId="{7B0DB7C0-BEB4-4B0E-8930-863DC9542A20}" type="pres">
      <dgm:prSet presAssocID="{E60556C4-A511-41EE-B0F6-220FF282D3B5}" presName="outerComposite" presStyleCnt="0">
        <dgm:presLayoutVars>
          <dgm:chMax val="5"/>
          <dgm:dir/>
          <dgm:resizeHandles val="exact"/>
        </dgm:presLayoutVars>
      </dgm:prSet>
      <dgm:spPr/>
    </dgm:pt>
    <dgm:pt modelId="{E5628D82-6E61-4C1F-BDFB-3A7802C4646D}" type="pres">
      <dgm:prSet presAssocID="{E60556C4-A511-41EE-B0F6-220FF282D3B5}" presName="dummyMaxCanvas" presStyleCnt="0">
        <dgm:presLayoutVars/>
      </dgm:prSet>
      <dgm:spPr/>
    </dgm:pt>
    <dgm:pt modelId="{2EC73B5B-4574-40D3-8663-8BE6BE0B0400}" type="pres">
      <dgm:prSet presAssocID="{E60556C4-A511-41EE-B0F6-220FF282D3B5}" presName="FiveNodes_1" presStyleLbl="node1" presStyleIdx="0" presStyleCnt="5" custLinFactNeighborX="-1039" custLinFactNeighborY="-8013">
        <dgm:presLayoutVars>
          <dgm:bulletEnabled val="1"/>
        </dgm:presLayoutVars>
      </dgm:prSet>
      <dgm:spPr/>
    </dgm:pt>
    <dgm:pt modelId="{C5AFAC63-8E6A-402B-83DD-C1C6FF487568}" type="pres">
      <dgm:prSet presAssocID="{E60556C4-A511-41EE-B0F6-220FF282D3B5}" presName="FiveNodes_2" presStyleLbl="node1" presStyleIdx="1" presStyleCnt="5">
        <dgm:presLayoutVars>
          <dgm:bulletEnabled val="1"/>
        </dgm:presLayoutVars>
      </dgm:prSet>
      <dgm:spPr/>
    </dgm:pt>
    <dgm:pt modelId="{FD2D50FC-0EAC-4B23-8951-BEAE244EF685}" type="pres">
      <dgm:prSet presAssocID="{E60556C4-A511-41EE-B0F6-220FF282D3B5}" presName="FiveNodes_3" presStyleLbl="node1" presStyleIdx="2" presStyleCnt="5">
        <dgm:presLayoutVars>
          <dgm:bulletEnabled val="1"/>
        </dgm:presLayoutVars>
      </dgm:prSet>
      <dgm:spPr/>
    </dgm:pt>
    <dgm:pt modelId="{4C1DAC35-160B-4613-A1F1-FA42BEDF068A}" type="pres">
      <dgm:prSet presAssocID="{E60556C4-A511-41EE-B0F6-220FF282D3B5}" presName="FiveNodes_4" presStyleLbl="node1" presStyleIdx="3" presStyleCnt="5">
        <dgm:presLayoutVars>
          <dgm:bulletEnabled val="1"/>
        </dgm:presLayoutVars>
      </dgm:prSet>
      <dgm:spPr/>
    </dgm:pt>
    <dgm:pt modelId="{D358FC0F-FBC9-4497-B870-E735605A277D}" type="pres">
      <dgm:prSet presAssocID="{E60556C4-A511-41EE-B0F6-220FF282D3B5}" presName="FiveNodes_5" presStyleLbl="node1" presStyleIdx="4" presStyleCnt="5">
        <dgm:presLayoutVars>
          <dgm:bulletEnabled val="1"/>
        </dgm:presLayoutVars>
      </dgm:prSet>
      <dgm:spPr/>
    </dgm:pt>
    <dgm:pt modelId="{39B934F6-D3F8-4D7E-AD07-CEF621D82BCB}" type="pres">
      <dgm:prSet presAssocID="{E60556C4-A511-41EE-B0F6-220FF282D3B5}" presName="FiveConn_1-2" presStyleLbl="fgAccFollowNode1" presStyleIdx="0" presStyleCnt="4">
        <dgm:presLayoutVars>
          <dgm:bulletEnabled val="1"/>
        </dgm:presLayoutVars>
      </dgm:prSet>
      <dgm:spPr/>
    </dgm:pt>
    <dgm:pt modelId="{5B286DA2-683E-4174-99CA-4895E95794A1}" type="pres">
      <dgm:prSet presAssocID="{E60556C4-A511-41EE-B0F6-220FF282D3B5}" presName="FiveConn_2-3" presStyleLbl="fgAccFollowNode1" presStyleIdx="1" presStyleCnt="4">
        <dgm:presLayoutVars>
          <dgm:bulletEnabled val="1"/>
        </dgm:presLayoutVars>
      </dgm:prSet>
      <dgm:spPr/>
    </dgm:pt>
    <dgm:pt modelId="{56579F0A-24C0-4318-9ED5-EB8DB2E2E265}" type="pres">
      <dgm:prSet presAssocID="{E60556C4-A511-41EE-B0F6-220FF282D3B5}" presName="FiveConn_3-4" presStyleLbl="fgAccFollowNode1" presStyleIdx="2" presStyleCnt="4">
        <dgm:presLayoutVars>
          <dgm:bulletEnabled val="1"/>
        </dgm:presLayoutVars>
      </dgm:prSet>
      <dgm:spPr/>
    </dgm:pt>
    <dgm:pt modelId="{DA8F7243-84E7-41CE-99AE-667433E63771}" type="pres">
      <dgm:prSet presAssocID="{E60556C4-A511-41EE-B0F6-220FF282D3B5}" presName="FiveConn_4-5" presStyleLbl="fgAccFollowNode1" presStyleIdx="3" presStyleCnt="4">
        <dgm:presLayoutVars>
          <dgm:bulletEnabled val="1"/>
        </dgm:presLayoutVars>
      </dgm:prSet>
      <dgm:spPr/>
    </dgm:pt>
    <dgm:pt modelId="{0993F952-B03F-4860-988C-C3E201CF8595}" type="pres">
      <dgm:prSet presAssocID="{E60556C4-A511-41EE-B0F6-220FF282D3B5}" presName="FiveNodes_1_text" presStyleLbl="node1" presStyleIdx="4" presStyleCnt="5">
        <dgm:presLayoutVars>
          <dgm:bulletEnabled val="1"/>
        </dgm:presLayoutVars>
      </dgm:prSet>
      <dgm:spPr/>
    </dgm:pt>
    <dgm:pt modelId="{95A2AADD-C35F-42FF-A0F9-5191DE55AF17}" type="pres">
      <dgm:prSet presAssocID="{E60556C4-A511-41EE-B0F6-220FF282D3B5}" presName="FiveNodes_2_text" presStyleLbl="node1" presStyleIdx="4" presStyleCnt="5">
        <dgm:presLayoutVars>
          <dgm:bulletEnabled val="1"/>
        </dgm:presLayoutVars>
      </dgm:prSet>
      <dgm:spPr/>
    </dgm:pt>
    <dgm:pt modelId="{B6F01FCF-A558-4560-B336-1C3E8D98846D}" type="pres">
      <dgm:prSet presAssocID="{E60556C4-A511-41EE-B0F6-220FF282D3B5}" presName="FiveNodes_3_text" presStyleLbl="node1" presStyleIdx="4" presStyleCnt="5">
        <dgm:presLayoutVars>
          <dgm:bulletEnabled val="1"/>
        </dgm:presLayoutVars>
      </dgm:prSet>
      <dgm:spPr/>
    </dgm:pt>
    <dgm:pt modelId="{01A5AB29-3A35-4256-972A-D4E8EEC274C9}" type="pres">
      <dgm:prSet presAssocID="{E60556C4-A511-41EE-B0F6-220FF282D3B5}" presName="FiveNodes_4_text" presStyleLbl="node1" presStyleIdx="4" presStyleCnt="5">
        <dgm:presLayoutVars>
          <dgm:bulletEnabled val="1"/>
        </dgm:presLayoutVars>
      </dgm:prSet>
      <dgm:spPr/>
    </dgm:pt>
    <dgm:pt modelId="{B1B4EAD1-BFD3-4562-B718-E6F4FB7B59D9}" type="pres">
      <dgm:prSet presAssocID="{E60556C4-A511-41EE-B0F6-220FF282D3B5}" presName="FiveNodes_5_text" presStyleLbl="node1" presStyleIdx="4" presStyleCnt="5">
        <dgm:presLayoutVars>
          <dgm:bulletEnabled val="1"/>
        </dgm:presLayoutVars>
      </dgm:prSet>
      <dgm:spPr/>
    </dgm:pt>
  </dgm:ptLst>
  <dgm:cxnLst>
    <dgm:cxn modelId="{C8241C03-A256-4F27-9362-2A353605F44B}" type="presOf" srcId="{D23AD703-A2BC-409F-8CBA-3CFC59025C48}" destId="{D358FC0F-FBC9-4497-B870-E735605A277D}" srcOrd="0" destOrd="0" presId="urn:microsoft.com/office/officeart/2005/8/layout/vProcess5"/>
    <dgm:cxn modelId="{E59C9805-EB76-4547-9AAF-FCDF0CC38BCE}" type="presOf" srcId="{DD29380F-5132-4DC8-9665-2B154688268A}" destId="{C5AFAC63-8E6A-402B-83DD-C1C6FF487568}" srcOrd="0" destOrd="0" presId="urn:microsoft.com/office/officeart/2005/8/layout/vProcess5"/>
    <dgm:cxn modelId="{7D378B11-E967-4E99-9719-57460D7F18C2}" type="presOf" srcId="{A0AE333A-632D-4BEC-BAFD-9ED09348EC1C}" destId="{5B286DA2-683E-4174-99CA-4895E95794A1}" srcOrd="0" destOrd="0" presId="urn:microsoft.com/office/officeart/2005/8/layout/vProcess5"/>
    <dgm:cxn modelId="{FFFC9615-73AD-4386-93E1-F6072955457B}" type="presOf" srcId="{DD29380F-5132-4DC8-9665-2B154688268A}" destId="{95A2AADD-C35F-42FF-A0F9-5191DE55AF17}" srcOrd="1" destOrd="0" presId="urn:microsoft.com/office/officeart/2005/8/layout/vProcess5"/>
    <dgm:cxn modelId="{D1A90323-6E42-4972-A30B-2162257B264F}" type="presOf" srcId="{E60556C4-A511-41EE-B0F6-220FF282D3B5}" destId="{7B0DB7C0-BEB4-4B0E-8930-863DC9542A20}" srcOrd="0" destOrd="0" presId="urn:microsoft.com/office/officeart/2005/8/layout/vProcess5"/>
    <dgm:cxn modelId="{CD446126-EC60-4F7F-A9E1-6311FA89E220}" srcId="{E60556C4-A511-41EE-B0F6-220FF282D3B5}" destId="{B27E1066-FA2F-4802-8328-9372CECA7316}" srcOrd="3" destOrd="0" parTransId="{53E4F15B-7A01-4C6D-84EE-DA90A60176CC}" sibTransId="{F9ECF4B1-57B5-4A94-8CD8-15E08B07D3C7}"/>
    <dgm:cxn modelId="{30361D3A-3B09-4B72-9185-2B56DB037890}" srcId="{E60556C4-A511-41EE-B0F6-220FF282D3B5}" destId="{DD29380F-5132-4DC8-9665-2B154688268A}" srcOrd="1" destOrd="0" parTransId="{9CE05FC3-217A-4D42-9F69-A22161636E7C}" sibTransId="{A0AE333A-632D-4BEC-BAFD-9ED09348EC1C}"/>
    <dgm:cxn modelId="{915F9D3E-3618-4CB1-BD95-970D5AC6EFEC}" srcId="{E60556C4-A511-41EE-B0F6-220FF282D3B5}" destId="{D23AD703-A2BC-409F-8CBA-3CFC59025C48}" srcOrd="4" destOrd="0" parTransId="{66ABAEFB-BEA5-4773-8596-7CA84DD0EBD2}" sibTransId="{94D30218-E47F-4440-B416-8E35593FE7EB}"/>
    <dgm:cxn modelId="{92E6B640-2276-4543-B897-966364E92543}" type="presOf" srcId="{82020B59-81C8-4682-BA80-50DCC05AA07D}" destId="{B6F01FCF-A558-4560-B336-1C3E8D98846D}" srcOrd="1" destOrd="0" presId="urn:microsoft.com/office/officeart/2005/8/layout/vProcess5"/>
    <dgm:cxn modelId="{C611256B-4908-42E7-B444-F4AB6F8DE9FC}" type="presOf" srcId="{A2E1E151-962D-43E8-AD61-2B5B84B2A75B}" destId="{39B934F6-D3F8-4D7E-AD07-CEF621D82BCB}" srcOrd="0" destOrd="0" presId="urn:microsoft.com/office/officeart/2005/8/layout/vProcess5"/>
    <dgm:cxn modelId="{387A6071-E55C-4AE8-B4E8-2F60B782D4F6}" type="presOf" srcId="{681415B6-1F50-4512-9C54-1DC0AA4C17CC}" destId="{0993F952-B03F-4860-988C-C3E201CF8595}" srcOrd="1" destOrd="0" presId="urn:microsoft.com/office/officeart/2005/8/layout/vProcess5"/>
    <dgm:cxn modelId="{F9557A55-1C44-409D-A2F4-85ED9962543A}" type="presOf" srcId="{F9ECF4B1-57B5-4A94-8CD8-15E08B07D3C7}" destId="{DA8F7243-84E7-41CE-99AE-667433E63771}" srcOrd="0" destOrd="0" presId="urn:microsoft.com/office/officeart/2005/8/layout/vProcess5"/>
    <dgm:cxn modelId="{0FD8107A-B524-401F-B581-A56FE626CE33}" type="presOf" srcId="{B3752B7D-79B9-4DCA-99BC-0E252079E2BF}" destId="{56579F0A-24C0-4318-9ED5-EB8DB2E2E265}" srcOrd="0" destOrd="0" presId="urn:microsoft.com/office/officeart/2005/8/layout/vProcess5"/>
    <dgm:cxn modelId="{41ECE382-F1DB-43E4-81B6-723804EA50F0}" type="presOf" srcId="{B27E1066-FA2F-4802-8328-9372CECA7316}" destId="{01A5AB29-3A35-4256-972A-D4E8EEC274C9}" srcOrd="1" destOrd="0" presId="urn:microsoft.com/office/officeart/2005/8/layout/vProcess5"/>
    <dgm:cxn modelId="{97345E8E-A0E6-4E6D-BFCC-06322F660CFC}" srcId="{E60556C4-A511-41EE-B0F6-220FF282D3B5}" destId="{681415B6-1F50-4512-9C54-1DC0AA4C17CC}" srcOrd="0" destOrd="0" parTransId="{B7C36F42-6745-449E-88BD-3CBFCC279011}" sibTransId="{A2E1E151-962D-43E8-AD61-2B5B84B2A75B}"/>
    <dgm:cxn modelId="{29381BCC-EFEC-4837-991C-38BFB650DD99}" type="presOf" srcId="{681415B6-1F50-4512-9C54-1DC0AA4C17CC}" destId="{2EC73B5B-4574-40D3-8663-8BE6BE0B0400}" srcOrd="0" destOrd="0" presId="urn:microsoft.com/office/officeart/2005/8/layout/vProcess5"/>
    <dgm:cxn modelId="{C9E428E3-6899-4D8D-8841-C0DD934488DD}" srcId="{E60556C4-A511-41EE-B0F6-220FF282D3B5}" destId="{82020B59-81C8-4682-BA80-50DCC05AA07D}" srcOrd="2" destOrd="0" parTransId="{B2675D3F-058C-4E04-89CB-AEA534F6EE84}" sibTransId="{B3752B7D-79B9-4DCA-99BC-0E252079E2BF}"/>
    <dgm:cxn modelId="{5EE9C7EB-DD39-4FEA-893A-C76590C0B95F}" type="presOf" srcId="{82020B59-81C8-4682-BA80-50DCC05AA07D}" destId="{FD2D50FC-0EAC-4B23-8951-BEAE244EF685}" srcOrd="0" destOrd="0" presId="urn:microsoft.com/office/officeart/2005/8/layout/vProcess5"/>
    <dgm:cxn modelId="{1965DCED-DCB8-4569-9644-249D38AD9764}" type="presOf" srcId="{B27E1066-FA2F-4802-8328-9372CECA7316}" destId="{4C1DAC35-160B-4613-A1F1-FA42BEDF068A}" srcOrd="0" destOrd="0" presId="urn:microsoft.com/office/officeart/2005/8/layout/vProcess5"/>
    <dgm:cxn modelId="{819ADFF3-C529-4AE8-A801-884852ECDAD4}" type="presOf" srcId="{D23AD703-A2BC-409F-8CBA-3CFC59025C48}" destId="{B1B4EAD1-BFD3-4562-B718-E6F4FB7B59D9}" srcOrd="1" destOrd="0" presId="urn:microsoft.com/office/officeart/2005/8/layout/vProcess5"/>
    <dgm:cxn modelId="{6F7D601C-5030-4F9D-AA5F-897483D1AB44}" type="presParOf" srcId="{7B0DB7C0-BEB4-4B0E-8930-863DC9542A20}" destId="{E5628D82-6E61-4C1F-BDFB-3A7802C4646D}" srcOrd="0" destOrd="0" presId="urn:microsoft.com/office/officeart/2005/8/layout/vProcess5"/>
    <dgm:cxn modelId="{59EF255F-4955-40DA-B4B3-D3F019A5C67C}" type="presParOf" srcId="{7B0DB7C0-BEB4-4B0E-8930-863DC9542A20}" destId="{2EC73B5B-4574-40D3-8663-8BE6BE0B0400}" srcOrd="1" destOrd="0" presId="urn:microsoft.com/office/officeart/2005/8/layout/vProcess5"/>
    <dgm:cxn modelId="{32D655AC-BAB1-4AEF-BBA5-DF24947E10EF}" type="presParOf" srcId="{7B0DB7C0-BEB4-4B0E-8930-863DC9542A20}" destId="{C5AFAC63-8E6A-402B-83DD-C1C6FF487568}" srcOrd="2" destOrd="0" presId="urn:microsoft.com/office/officeart/2005/8/layout/vProcess5"/>
    <dgm:cxn modelId="{8481837E-7A80-4725-87C1-9F24E6F4865A}" type="presParOf" srcId="{7B0DB7C0-BEB4-4B0E-8930-863DC9542A20}" destId="{FD2D50FC-0EAC-4B23-8951-BEAE244EF685}" srcOrd="3" destOrd="0" presId="urn:microsoft.com/office/officeart/2005/8/layout/vProcess5"/>
    <dgm:cxn modelId="{539E76C0-1B2D-45F7-B803-A60D89ADA6BF}" type="presParOf" srcId="{7B0DB7C0-BEB4-4B0E-8930-863DC9542A20}" destId="{4C1DAC35-160B-4613-A1F1-FA42BEDF068A}" srcOrd="4" destOrd="0" presId="urn:microsoft.com/office/officeart/2005/8/layout/vProcess5"/>
    <dgm:cxn modelId="{5E375A6B-C94E-4FB5-9F6E-F36F7D084276}" type="presParOf" srcId="{7B0DB7C0-BEB4-4B0E-8930-863DC9542A20}" destId="{D358FC0F-FBC9-4497-B870-E735605A277D}" srcOrd="5" destOrd="0" presId="urn:microsoft.com/office/officeart/2005/8/layout/vProcess5"/>
    <dgm:cxn modelId="{F4001C61-19F7-4AD2-B201-07D82E81E6A1}" type="presParOf" srcId="{7B0DB7C0-BEB4-4B0E-8930-863DC9542A20}" destId="{39B934F6-D3F8-4D7E-AD07-CEF621D82BCB}" srcOrd="6" destOrd="0" presId="urn:microsoft.com/office/officeart/2005/8/layout/vProcess5"/>
    <dgm:cxn modelId="{92A6CE15-6D03-4271-ACE4-A7DB2E620623}" type="presParOf" srcId="{7B0DB7C0-BEB4-4B0E-8930-863DC9542A20}" destId="{5B286DA2-683E-4174-99CA-4895E95794A1}" srcOrd="7" destOrd="0" presId="urn:microsoft.com/office/officeart/2005/8/layout/vProcess5"/>
    <dgm:cxn modelId="{7D1E3BE1-A63F-4155-8C07-2091664A4CD7}" type="presParOf" srcId="{7B0DB7C0-BEB4-4B0E-8930-863DC9542A20}" destId="{56579F0A-24C0-4318-9ED5-EB8DB2E2E265}" srcOrd="8" destOrd="0" presId="urn:microsoft.com/office/officeart/2005/8/layout/vProcess5"/>
    <dgm:cxn modelId="{12A74D50-28F7-4B22-93C3-4170AB43CCB0}" type="presParOf" srcId="{7B0DB7C0-BEB4-4B0E-8930-863DC9542A20}" destId="{DA8F7243-84E7-41CE-99AE-667433E63771}" srcOrd="9" destOrd="0" presId="urn:microsoft.com/office/officeart/2005/8/layout/vProcess5"/>
    <dgm:cxn modelId="{5EE1C88E-2F69-42FC-BE04-FD4D883EDCFC}" type="presParOf" srcId="{7B0DB7C0-BEB4-4B0E-8930-863DC9542A20}" destId="{0993F952-B03F-4860-988C-C3E201CF8595}" srcOrd="10" destOrd="0" presId="urn:microsoft.com/office/officeart/2005/8/layout/vProcess5"/>
    <dgm:cxn modelId="{5324F2D0-458A-4EC2-A05A-7BAE908FB49B}" type="presParOf" srcId="{7B0DB7C0-BEB4-4B0E-8930-863DC9542A20}" destId="{95A2AADD-C35F-42FF-A0F9-5191DE55AF17}" srcOrd="11" destOrd="0" presId="urn:microsoft.com/office/officeart/2005/8/layout/vProcess5"/>
    <dgm:cxn modelId="{5E8505CB-EA43-45E7-BEA6-7858213082D4}" type="presParOf" srcId="{7B0DB7C0-BEB4-4B0E-8930-863DC9542A20}" destId="{B6F01FCF-A558-4560-B336-1C3E8D98846D}" srcOrd="12" destOrd="0" presId="urn:microsoft.com/office/officeart/2005/8/layout/vProcess5"/>
    <dgm:cxn modelId="{9815DC7F-C59C-4C3A-BBDA-02486B3531DA}" type="presParOf" srcId="{7B0DB7C0-BEB4-4B0E-8930-863DC9542A20}" destId="{01A5AB29-3A35-4256-972A-D4E8EEC274C9}" srcOrd="13" destOrd="0" presId="urn:microsoft.com/office/officeart/2005/8/layout/vProcess5"/>
    <dgm:cxn modelId="{D5599362-B047-4DCB-BA63-75E3B9E029CB}" type="presParOf" srcId="{7B0DB7C0-BEB4-4B0E-8930-863DC9542A20}" destId="{B1B4EAD1-BFD3-4562-B718-E6F4FB7B59D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AD08F-2BAB-4609-9CEB-B61CBBED5A5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ECD36C6-1760-4116-A838-2599FD2599B8}">
      <dgm:prSet/>
      <dgm:spPr/>
      <dgm:t>
        <a:bodyPr/>
        <a:lstStyle/>
        <a:p>
          <a:r>
            <a:rPr lang="en-US"/>
            <a:t>EXAMPLE OF A LEARNING PROJECT WHERE:</a:t>
          </a:r>
        </a:p>
      </dgm:t>
    </dgm:pt>
    <dgm:pt modelId="{B2B980DF-21F6-46BB-934C-D0AE5CB1C163}" type="parTrans" cxnId="{0AE4A965-F4FF-4A09-96B0-C8AD3B8E5010}">
      <dgm:prSet/>
      <dgm:spPr/>
      <dgm:t>
        <a:bodyPr/>
        <a:lstStyle/>
        <a:p>
          <a:endParaRPr lang="en-US"/>
        </a:p>
      </dgm:t>
    </dgm:pt>
    <dgm:pt modelId="{44EF8A09-9D4B-4880-8C6A-FFF71D15E3A2}" type="sibTrans" cxnId="{0AE4A965-F4FF-4A09-96B0-C8AD3B8E5010}">
      <dgm:prSet/>
      <dgm:spPr/>
      <dgm:t>
        <a:bodyPr/>
        <a:lstStyle/>
        <a:p>
          <a:endParaRPr lang="en-US"/>
        </a:p>
      </dgm:t>
    </dgm:pt>
    <dgm:pt modelId="{ECFC54B5-4D4C-4182-9788-D1DFD6A6F458}">
      <dgm:prSet/>
      <dgm:spPr/>
      <dgm:t>
        <a:bodyPr/>
        <a:lstStyle/>
        <a:p>
          <a:r>
            <a:rPr lang="en-US"/>
            <a:t>STUDENTS LEARN</a:t>
          </a:r>
        </a:p>
      </dgm:t>
    </dgm:pt>
    <dgm:pt modelId="{4EC0F0C5-F6C2-4070-B2B1-1E8CA36FC0C4}" type="parTrans" cxnId="{7F09C5FF-F30D-4D6E-B80B-7F2F38584E33}">
      <dgm:prSet/>
      <dgm:spPr/>
      <dgm:t>
        <a:bodyPr/>
        <a:lstStyle/>
        <a:p>
          <a:endParaRPr lang="en-US"/>
        </a:p>
      </dgm:t>
    </dgm:pt>
    <dgm:pt modelId="{A5601326-2E91-48A4-ADEF-98A0874E064E}" type="sibTrans" cxnId="{7F09C5FF-F30D-4D6E-B80B-7F2F38584E33}">
      <dgm:prSet/>
      <dgm:spPr/>
      <dgm:t>
        <a:bodyPr/>
        <a:lstStyle/>
        <a:p>
          <a:endParaRPr lang="en-US"/>
        </a:p>
      </dgm:t>
    </dgm:pt>
    <dgm:pt modelId="{B9906115-2176-43BF-A254-25713D29FDD8}">
      <dgm:prSet/>
      <dgm:spPr/>
      <dgm:t>
        <a:bodyPr/>
        <a:lstStyle/>
        <a:p>
          <a:r>
            <a:rPr lang="en-US" dirty="0"/>
            <a:t>ENGAGES STUDENTS</a:t>
          </a:r>
        </a:p>
      </dgm:t>
    </dgm:pt>
    <dgm:pt modelId="{F01A33C0-4141-4CD2-8E95-E08FF337CB12}" type="parTrans" cxnId="{9881907B-A6D6-454D-8992-EACFE08069F7}">
      <dgm:prSet/>
      <dgm:spPr/>
      <dgm:t>
        <a:bodyPr/>
        <a:lstStyle/>
        <a:p>
          <a:endParaRPr lang="en-US"/>
        </a:p>
      </dgm:t>
    </dgm:pt>
    <dgm:pt modelId="{A4E19CEE-AA3A-4961-BD9C-79E1A34D43C9}" type="sibTrans" cxnId="{9881907B-A6D6-454D-8992-EACFE08069F7}">
      <dgm:prSet/>
      <dgm:spPr/>
      <dgm:t>
        <a:bodyPr/>
        <a:lstStyle/>
        <a:p>
          <a:endParaRPr lang="en-US"/>
        </a:p>
      </dgm:t>
    </dgm:pt>
    <dgm:pt modelId="{49038171-D935-4BBF-A291-C3CDD61B702F}">
      <dgm:prSet/>
      <dgm:spPr/>
      <dgm:t>
        <a:bodyPr/>
        <a:lstStyle/>
        <a:p>
          <a:r>
            <a:rPr lang="en-US" dirty="0"/>
            <a:t>IS REMOTE</a:t>
          </a:r>
        </a:p>
      </dgm:t>
    </dgm:pt>
    <dgm:pt modelId="{797E720C-6FA4-4B3E-B8CA-1C0459CB5326}" type="parTrans" cxnId="{19F8A0AF-6D3B-4C1D-8DC0-1622275DCCC6}">
      <dgm:prSet/>
      <dgm:spPr/>
      <dgm:t>
        <a:bodyPr/>
        <a:lstStyle/>
        <a:p>
          <a:endParaRPr lang="en-US"/>
        </a:p>
      </dgm:t>
    </dgm:pt>
    <dgm:pt modelId="{D90402B4-69C5-4D32-BB75-DC454F6D26BE}" type="sibTrans" cxnId="{19F8A0AF-6D3B-4C1D-8DC0-1622275DCCC6}">
      <dgm:prSet/>
      <dgm:spPr/>
      <dgm:t>
        <a:bodyPr/>
        <a:lstStyle/>
        <a:p>
          <a:endParaRPr lang="en-US"/>
        </a:p>
      </dgm:t>
    </dgm:pt>
    <dgm:pt modelId="{D231DC91-E81B-4A76-99BF-783E05274EA7}" type="pres">
      <dgm:prSet presAssocID="{1F7AD08F-2BAB-4609-9CEB-B61CBBED5A59}" presName="linear" presStyleCnt="0">
        <dgm:presLayoutVars>
          <dgm:animLvl val="lvl"/>
          <dgm:resizeHandles val="exact"/>
        </dgm:presLayoutVars>
      </dgm:prSet>
      <dgm:spPr/>
    </dgm:pt>
    <dgm:pt modelId="{1B2E5B59-C47D-4E75-BDA7-DD8D987FFD37}" type="pres">
      <dgm:prSet presAssocID="{0ECD36C6-1760-4116-A838-2599FD2599B8}" presName="parentText" presStyleLbl="node1" presStyleIdx="0" presStyleCnt="4">
        <dgm:presLayoutVars>
          <dgm:chMax val="0"/>
          <dgm:bulletEnabled val="1"/>
        </dgm:presLayoutVars>
      </dgm:prSet>
      <dgm:spPr/>
    </dgm:pt>
    <dgm:pt modelId="{C9351A63-1B31-44D6-81B4-D2F44A234A56}" type="pres">
      <dgm:prSet presAssocID="{44EF8A09-9D4B-4880-8C6A-FFF71D15E3A2}" presName="spacer" presStyleCnt="0"/>
      <dgm:spPr/>
    </dgm:pt>
    <dgm:pt modelId="{11E22D5A-B053-441D-9C1F-97B929D792F8}" type="pres">
      <dgm:prSet presAssocID="{ECFC54B5-4D4C-4182-9788-D1DFD6A6F458}" presName="parentText" presStyleLbl="node1" presStyleIdx="1" presStyleCnt="4">
        <dgm:presLayoutVars>
          <dgm:chMax val="0"/>
          <dgm:bulletEnabled val="1"/>
        </dgm:presLayoutVars>
      </dgm:prSet>
      <dgm:spPr/>
    </dgm:pt>
    <dgm:pt modelId="{D6F9B64B-B837-4F00-991A-7E090929AC71}" type="pres">
      <dgm:prSet presAssocID="{A5601326-2E91-48A4-ADEF-98A0874E064E}" presName="spacer" presStyleCnt="0"/>
      <dgm:spPr/>
    </dgm:pt>
    <dgm:pt modelId="{FD8554B4-B78D-4951-8946-35FFFB0F480C}" type="pres">
      <dgm:prSet presAssocID="{B9906115-2176-43BF-A254-25713D29FDD8}" presName="parentText" presStyleLbl="node1" presStyleIdx="2" presStyleCnt="4">
        <dgm:presLayoutVars>
          <dgm:chMax val="0"/>
          <dgm:bulletEnabled val="1"/>
        </dgm:presLayoutVars>
      </dgm:prSet>
      <dgm:spPr/>
    </dgm:pt>
    <dgm:pt modelId="{0F7C9F08-FC64-42A5-BAA1-711C59F2C032}" type="pres">
      <dgm:prSet presAssocID="{A4E19CEE-AA3A-4961-BD9C-79E1A34D43C9}" presName="spacer" presStyleCnt="0"/>
      <dgm:spPr/>
    </dgm:pt>
    <dgm:pt modelId="{3E4DD94C-2265-45EE-B568-DD89CDBA0DDA}" type="pres">
      <dgm:prSet presAssocID="{49038171-D935-4BBF-A291-C3CDD61B702F}" presName="parentText" presStyleLbl="node1" presStyleIdx="3" presStyleCnt="4">
        <dgm:presLayoutVars>
          <dgm:chMax val="0"/>
          <dgm:bulletEnabled val="1"/>
        </dgm:presLayoutVars>
      </dgm:prSet>
      <dgm:spPr/>
    </dgm:pt>
  </dgm:ptLst>
  <dgm:cxnLst>
    <dgm:cxn modelId="{0AE4A965-F4FF-4A09-96B0-C8AD3B8E5010}" srcId="{1F7AD08F-2BAB-4609-9CEB-B61CBBED5A59}" destId="{0ECD36C6-1760-4116-A838-2599FD2599B8}" srcOrd="0" destOrd="0" parTransId="{B2B980DF-21F6-46BB-934C-D0AE5CB1C163}" sibTransId="{44EF8A09-9D4B-4880-8C6A-FFF71D15E3A2}"/>
    <dgm:cxn modelId="{9881907B-A6D6-454D-8992-EACFE08069F7}" srcId="{1F7AD08F-2BAB-4609-9CEB-B61CBBED5A59}" destId="{B9906115-2176-43BF-A254-25713D29FDD8}" srcOrd="2" destOrd="0" parTransId="{F01A33C0-4141-4CD2-8E95-E08FF337CB12}" sibTransId="{A4E19CEE-AA3A-4961-BD9C-79E1A34D43C9}"/>
    <dgm:cxn modelId="{CD6CED81-14E9-4FA9-8A7D-C1EC7BA41F67}" type="presOf" srcId="{ECFC54B5-4D4C-4182-9788-D1DFD6A6F458}" destId="{11E22D5A-B053-441D-9C1F-97B929D792F8}" srcOrd="0" destOrd="0" presId="urn:microsoft.com/office/officeart/2005/8/layout/vList2"/>
    <dgm:cxn modelId="{B5E6409E-C365-46C7-9448-0A4D256C68A7}" type="presOf" srcId="{B9906115-2176-43BF-A254-25713D29FDD8}" destId="{FD8554B4-B78D-4951-8946-35FFFB0F480C}" srcOrd="0" destOrd="0" presId="urn:microsoft.com/office/officeart/2005/8/layout/vList2"/>
    <dgm:cxn modelId="{4E1E819F-F813-4E8F-A863-FBC304C82D09}" type="presOf" srcId="{0ECD36C6-1760-4116-A838-2599FD2599B8}" destId="{1B2E5B59-C47D-4E75-BDA7-DD8D987FFD37}" srcOrd="0" destOrd="0" presId="urn:microsoft.com/office/officeart/2005/8/layout/vList2"/>
    <dgm:cxn modelId="{19F8A0AF-6D3B-4C1D-8DC0-1622275DCCC6}" srcId="{1F7AD08F-2BAB-4609-9CEB-B61CBBED5A59}" destId="{49038171-D935-4BBF-A291-C3CDD61B702F}" srcOrd="3" destOrd="0" parTransId="{797E720C-6FA4-4B3E-B8CA-1C0459CB5326}" sibTransId="{D90402B4-69C5-4D32-BB75-DC454F6D26BE}"/>
    <dgm:cxn modelId="{EAF022C8-D843-4A55-8FBD-E0036120E57E}" type="presOf" srcId="{1F7AD08F-2BAB-4609-9CEB-B61CBBED5A59}" destId="{D231DC91-E81B-4A76-99BF-783E05274EA7}" srcOrd="0" destOrd="0" presId="urn:microsoft.com/office/officeart/2005/8/layout/vList2"/>
    <dgm:cxn modelId="{000B60E9-E700-4CED-8A85-69D6D73E7711}" type="presOf" srcId="{49038171-D935-4BBF-A291-C3CDD61B702F}" destId="{3E4DD94C-2265-45EE-B568-DD89CDBA0DDA}" srcOrd="0" destOrd="0" presId="urn:microsoft.com/office/officeart/2005/8/layout/vList2"/>
    <dgm:cxn modelId="{7F09C5FF-F30D-4D6E-B80B-7F2F38584E33}" srcId="{1F7AD08F-2BAB-4609-9CEB-B61CBBED5A59}" destId="{ECFC54B5-4D4C-4182-9788-D1DFD6A6F458}" srcOrd="1" destOrd="0" parTransId="{4EC0F0C5-F6C2-4070-B2B1-1E8CA36FC0C4}" sibTransId="{A5601326-2E91-48A4-ADEF-98A0874E064E}"/>
    <dgm:cxn modelId="{A0FA09C7-3FB7-455D-8CEB-438051A061DD}" type="presParOf" srcId="{D231DC91-E81B-4A76-99BF-783E05274EA7}" destId="{1B2E5B59-C47D-4E75-BDA7-DD8D987FFD37}" srcOrd="0" destOrd="0" presId="urn:microsoft.com/office/officeart/2005/8/layout/vList2"/>
    <dgm:cxn modelId="{84FBA159-D7A5-4D95-861D-AB5976132AAA}" type="presParOf" srcId="{D231DC91-E81B-4A76-99BF-783E05274EA7}" destId="{C9351A63-1B31-44D6-81B4-D2F44A234A56}" srcOrd="1" destOrd="0" presId="urn:microsoft.com/office/officeart/2005/8/layout/vList2"/>
    <dgm:cxn modelId="{B56E0CFC-9C33-478D-8962-E00324B281A4}" type="presParOf" srcId="{D231DC91-E81B-4A76-99BF-783E05274EA7}" destId="{11E22D5A-B053-441D-9C1F-97B929D792F8}" srcOrd="2" destOrd="0" presId="urn:microsoft.com/office/officeart/2005/8/layout/vList2"/>
    <dgm:cxn modelId="{4A313799-2297-4229-BB4A-47473445E456}" type="presParOf" srcId="{D231DC91-E81B-4A76-99BF-783E05274EA7}" destId="{D6F9B64B-B837-4F00-991A-7E090929AC71}" srcOrd="3" destOrd="0" presId="urn:microsoft.com/office/officeart/2005/8/layout/vList2"/>
    <dgm:cxn modelId="{8B4B95FF-356E-4EC7-B88B-A92C84D4E61D}" type="presParOf" srcId="{D231DC91-E81B-4A76-99BF-783E05274EA7}" destId="{FD8554B4-B78D-4951-8946-35FFFB0F480C}" srcOrd="4" destOrd="0" presId="urn:microsoft.com/office/officeart/2005/8/layout/vList2"/>
    <dgm:cxn modelId="{6423393C-E4B2-42A5-8C12-C3FD23DD7B3C}" type="presParOf" srcId="{D231DC91-E81B-4A76-99BF-783E05274EA7}" destId="{0F7C9F08-FC64-42A5-BAA1-711C59F2C032}" srcOrd="5" destOrd="0" presId="urn:microsoft.com/office/officeart/2005/8/layout/vList2"/>
    <dgm:cxn modelId="{AC945FBE-E082-4144-BCD2-0CF302D894A5}" type="presParOf" srcId="{D231DC91-E81B-4A76-99BF-783E05274EA7}" destId="{3E4DD94C-2265-45EE-B568-DD89CDBA0D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73B5B-4574-40D3-8663-8BE6BE0B0400}">
      <dsp:nvSpPr>
        <dsp:cNvPr id="0" name=""/>
        <dsp:cNvSpPr/>
      </dsp:nvSpPr>
      <dsp:spPr>
        <a:xfrm>
          <a:off x="0" y="0"/>
          <a:ext cx="9290723" cy="12174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Segoe UI" panose="020B0502040204020203" pitchFamily="34" charset="0"/>
              <a:cs typeface="Segoe UI" panose="020B0502040204020203" pitchFamily="34" charset="0"/>
            </a:rPr>
            <a:t>Remote Learning </a:t>
          </a:r>
        </a:p>
      </dsp:txBody>
      <dsp:txXfrm>
        <a:off x="35657" y="35657"/>
        <a:ext cx="7834602" cy="1146099"/>
      </dsp:txXfrm>
    </dsp:sp>
    <dsp:sp modelId="{C5AFAC63-8E6A-402B-83DD-C1C6FF487568}">
      <dsp:nvSpPr>
        <dsp:cNvPr id="0" name=""/>
        <dsp:cNvSpPr/>
      </dsp:nvSpPr>
      <dsp:spPr>
        <a:xfrm>
          <a:off x="693787" y="1386498"/>
          <a:ext cx="9290723" cy="1217413"/>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Segoe UI" panose="020B0502040204020203" pitchFamily="34" charset="0"/>
              <a:cs typeface="Segoe UI" panose="020B0502040204020203" pitchFamily="34" charset="0"/>
            </a:rPr>
            <a:t>Requires </a:t>
          </a:r>
        </a:p>
      </dsp:txBody>
      <dsp:txXfrm>
        <a:off x="729444" y="1422155"/>
        <a:ext cx="7734303" cy="1146099"/>
      </dsp:txXfrm>
    </dsp:sp>
    <dsp:sp modelId="{FD2D50FC-0EAC-4B23-8951-BEAE244EF685}">
      <dsp:nvSpPr>
        <dsp:cNvPr id="0" name=""/>
        <dsp:cNvSpPr/>
      </dsp:nvSpPr>
      <dsp:spPr>
        <a:xfrm>
          <a:off x="1387575" y="2772996"/>
          <a:ext cx="9290723" cy="1217413"/>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Comic Sans MS" panose="030F0702030302020204" pitchFamily="66" charset="0"/>
            </a:rPr>
            <a:t>Reaching out</a:t>
          </a:r>
        </a:p>
      </dsp:txBody>
      <dsp:txXfrm>
        <a:off x="1423232" y="2808653"/>
        <a:ext cx="7734303" cy="1146099"/>
      </dsp:txXfrm>
    </dsp:sp>
    <dsp:sp modelId="{4C1DAC35-160B-4613-A1F1-FA42BEDF068A}">
      <dsp:nvSpPr>
        <dsp:cNvPr id="0" name=""/>
        <dsp:cNvSpPr/>
      </dsp:nvSpPr>
      <dsp:spPr>
        <a:xfrm>
          <a:off x="2081363" y="4159495"/>
          <a:ext cx="9290723" cy="1217413"/>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Comic Sans MS" panose="030F0702030302020204" pitchFamily="66" charset="0"/>
            </a:rPr>
            <a:t>Empathy</a:t>
          </a:r>
        </a:p>
      </dsp:txBody>
      <dsp:txXfrm>
        <a:off x="2117020" y="4195152"/>
        <a:ext cx="7734303" cy="1146099"/>
      </dsp:txXfrm>
    </dsp:sp>
    <dsp:sp modelId="{D358FC0F-FBC9-4497-B870-E735605A277D}">
      <dsp:nvSpPr>
        <dsp:cNvPr id="0" name=""/>
        <dsp:cNvSpPr/>
      </dsp:nvSpPr>
      <dsp:spPr>
        <a:xfrm>
          <a:off x="2775151" y="5545993"/>
          <a:ext cx="9290723" cy="1217413"/>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Comic Sans MS" panose="030F0702030302020204" pitchFamily="66" charset="0"/>
            </a:rPr>
            <a:t>Engagement</a:t>
          </a:r>
        </a:p>
      </dsp:txBody>
      <dsp:txXfrm>
        <a:off x="2810808" y="5581650"/>
        <a:ext cx="7734303" cy="1146099"/>
      </dsp:txXfrm>
    </dsp:sp>
    <dsp:sp modelId="{39B934F6-D3F8-4D7E-AD07-CEF621D82BCB}">
      <dsp:nvSpPr>
        <dsp:cNvPr id="0" name=""/>
        <dsp:cNvSpPr/>
      </dsp:nvSpPr>
      <dsp:spPr>
        <a:xfrm>
          <a:off x="8499405" y="889388"/>
          <a:ext cx="791318" cy="79131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77452" y="889388"/>
        <a:ext cx="435224" cy="595467"/>
      </dsp:txXfrm>
    </dsp:sp>
    <dsp:sp modelId="{5B286DA2-683E-4174-99CA-4895E95794A1}">
      <dsp:nvSpPr>
        <dsp:cNvPr id="0" name=""/>
        <dsp:cNvSpPr/>
      </dsp:nvSpPr>
      <dsp:spPr>
        <a:xfrm>
          <a:off x="9193192" y="2275886"/>
          <a:ext cx="791318" cy="791318"/>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71239" y="2275886"/>
        <a:ext cx="435224" cy="595467"/>
      </dsp:txXfrm>
    </dsp:sp>
    <dsp:sp modelId="{56579F0A-24C0-4318-9ED5-EB8DB2E2E265}">
      <dsp:nvSpPr>
        <dsp:cNvPr id="0" name=""/>
        <dsp:cNvSpPr/>
      </dsp:nvSpPr>
      <dsp:spPr>
        <a:xfrm>
          <a:off x="9886980" y="3642094"/>
          <a:ext cx="791318" cy="791318"/>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065027" y="3642094"/>
        <a:ext cx="435224" cy="595467"/>
      </dsp:txXfrm>
    </dsp:sp>
    <dsp:sp modelId="{DA8F7243-84E7-41CE-99AE-667433E63771}">
      <dsp:nvSpPr>
        <dsp:cNvPr id="0" name=""/>
        <dsp:cNvSpPr/>
      </dsp:nvSpPr>
      <dsp:spPr>
        <a:xfrm>
          <a:off x="10580768" y="5042119"/>
          <a:ext cx="791318" cy="791318"/>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758815" y="5042119"/>
        <a:ext cx="435224" cy="595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5B59-C47D-4E75-BDA7-DD8D987FFD37}">
      <dsp:nvSpPr>
        <dsp:cNvPr id="0" name=""/>
        <dsp:cNvSpPr/>
      </dsp:nvSpPr>
      <dsp:spPr>
        <a:xfrm>
          <a:off x="0" y="58732"/>
          <a:ext cx="6092952"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EXAMPLE OF A LEARNING PROJECT WHERE:</a:t>
          </a:r>
        </a:p>
      </dsp:txBody>
      <dsp:txXfrm>
        <a:off x="75734" y="134466"/>
        <a:ext cx="5941484" cy="1399952"/>
      </dsp:txXfrm>
    </dsp:sp>
    <dsp:sp modelId="{11E22D5A-B053-441D-9C1F-97B929D792F8}">
      <dsp:nvSpPr>
        <dsp:cNvPr id="0" name=""/>
        <dsp:cNvSpPr/>
      </dsp:nvSpPr>
      <dsp:spPr>
        <a:xfrm>
          <a:off x="0" y="1722472"/>
          <a:ext cx="6092952" cy="15514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STUDENTS LEARN</a:t>
          </a:r>
        </a:p>
      </dsp:txBody>
      <dsp:txXfrm>
        <a:off x="75734" y="1798206"/>
        <a:ext cx="5941484" cy="1399952"/>
      </dsp:txXfrm>
    </dsp:sp>
    <dsp:sp modelId="{FD8554B4-B78D-4951-8946-35FFFB0F480C}">
      <dsp:nvSpPr>
        <dsp:cNvPr id="0" name=""/>
        <dsp:cNvSpPr/>
      </dsp:nvSpPr>
      <dsp:spPr>
        <a:xfrm>
          <a:off x="0" y="3386213"/>
          <a:ext cx="6092952" cy="15514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ENGAGES STUDENTS</a:t>
          </a:r>
        </a:p>
      </dsp:txBody>
      <dsp:txXfrm>
        <a:off x="75734" y="3461947"/>
        <a:ext cx="5941484" cy="1399952"/>
      </dsp:txXfrm>
    </dsp:sp>
    <dsp:sp modelId="{3E4DD94C-2265-45EE-B568-DD89CDBA0DDA}">
      <dsp:nvSpPr>
        <dsp:cNvPr id="0" name=""/>
        <dsp:cNvSpPr/>
      </dsp:nvSpPr>
      <dsp:spPr>
        <a:xfrm>
          <a:off x="0" y="5049953"/>
          <a:ext cx="6092952"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IS REMOTE</a:t>
          </a:r>
        </a:p>
      </dsp:txBody>
      <dsp:txXfrm>
        <a:off x="75734" y="5125687"/>
        <a:ext cx="5941484" cy="1399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1130-F863-468A-B286-B0FF510211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F29EC5-3D93-4FEF-B24E-561389C3F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65B2D-DC8A-4593-AF44-BADCB6A52298}"/>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AC7EB563-FA76-4989-AB39-9010DFAE4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D4DA-ABEB-4B6C-90CB-03747DA183C3}"/>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153818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8C04-FA3E-436C-988F-24485C5476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FF6A63-86F5-4B9F-A152-A89989983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76F7-9510-42A0-AA05-334519C93C0C}"/>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55AF6D9F-C21E-4554-8FD3-82B22024D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9890D-59AC-438D-B34A-C846247DFFAC}"/>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197778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ABB17-770D-43DA-B7AA-96A6241DC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D2DA2-1EFD-44E9-8129-65C8A6704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3DD29-A051-4B2E-AEC4-0B15C3822C84}"/>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76BFB30C-9904-4465-BEA4-6A184321B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80E95-0979-4F3A-8BD7-A1AD395C889E}"/>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414713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5FBF-B856-4060-A92A-CD57448DD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018FB-64B3-4305-A887-ECA4A976B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DD27E-B209-4832-8980-1E04C710D853}"/>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722645C8-58F9-4949-A4F6-2F8253D5C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08204-6ACE-4DC8-9348-E79234317E4D}"/>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89587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43C-218C-432E-9BD9-1D905129D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7372AF-28CF-45A7-9AC2-16F0B80A1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41D543-0AC5-489C-913A-F75F01B3DA1A}"/>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D48B614A-D4AC-4849-A9CD-C52DA8189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AA856-9377-4AF5-8181-12437D6327F4}"/>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1495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8FA5-C259-4FDC-864C-BFAD608ED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7E620-2D88-4990-AAF4-036E3C3374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9209A-4D59-4C5B-BB11-FE93B5F62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D93C5-D34D-4F2B-BC4F-0918E875D89E}"/>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6" name="Footer Placeholder 5">
            <a:extLst>
              <a:ext uri="{FF2B5EF4-FFF2-40B4-BE49-F238E27FC236}">
                <a16:creationId xmlns:a16="http://schemas.microsoft.com/office/drawing/2014/main" id="{88F0A686-9A78-4822-B133-138C020ED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30162-70CC-4950-AE24-0E8CC547CBF9}"/>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1093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DAFA-A62B-498E-93A7-404A3D7471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41451-7AB8-4A6F-80AE-92BB074F3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9728D-B108-49DC-BBC0-36996D6EC6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C0EBA-CC69-4A20-98F3-AF7026AB5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F5D61-942D-4F3E-9CCF-A6D413E68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F4F41C-E5A4-48E4-A6CC-544A9B8375EE}"/>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8" name="Footer Placeholder 7">
            <a:extLst>
              <a:ext uri="{FF2B5EF4-FFF2-40B4-BE49-F238E27FC236}">
                <a16:creationId xmlns:a16="http://schemas.microsoft.com/office/drawing/2014/main" id="{FE261956-C707-4236-89A6-FC8E3D069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F3D65A-5955-4B6A-8F0F-4297744C10DE}"/>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201450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3FC6-2FAC-4D14-A794-558097B244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FC47CF-86EE-4EFE-BF56-D87766215457}"/>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4" name="Footer Placeholder 3">
            <a:extLst>
              <a:ext uri="{FF2B5EF4-FFF2-40B4-BE49-F238E27FC236}">
                <a16:creationId xmlns:a16="http://schemas.microsoft.com/office/drawing/2014/main" id="{9876AD6B-B856-46CE-A4BC-C04F82A271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4183D-63C1-46AC-B5F8-696EF62B1FC0}"/>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212087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E01B8-B4ED-42E0-A53C-2BC35F741471}"/>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3" name="Footer Placeholder 2">
            <a:extLst>
              <a:ext uri="{FF2B5EF4-FFF2-40B4-BE49-F238E27FC236}">
                <a16:creationId xmlns:a16="http://schemas.microsoft.com/office/drawing/2014/main" id="{D9302680-4951-4DFD-A48C-27EC1EA738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6780E8-4F7C-4DA4-BED5-FB23CBEE2186}"/>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53380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68EB-B746-4A2D-B12E-3876E7F22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787AD-9D2F-435F-A551-098183E97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D8325-0B85-47EF-BA04-B2AF18DF0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B5971-06F1-4CA5-84C0-4CD7E79F5DA7}"/>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6" name="Footer Placeholder 5">
            <a:extLst>
              <a:ext uri="{FF2B5EF4-FFF2-40B4-BE49-F238E27FC236}">
                <a16:creationId xmlns:a16="http://schemas.microsoft.com/office/drawing/2014/main" id="{C8BDDAE1-1760-4934-971D-955F6CBA3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94E2-31C6-42F4-8E5F-0630B7C7DBE4}"/>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28624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24D0-9A79-4486-8F12-6658A2BD2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388DFF-7A9B-4341-93EA-D05C3D2235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AC03D7-184F-409E-8F49-F3D443D6F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207D6-C7B9-41A0-85A7-1E93CBF8290A}"/>
              </a:ext>
            </a:extLst>
          </p:cNvPr>
          <p:cNvSpPr>
            <a:spLocks noGrp="1"/>
          </p:cNvSpPr>
          <p:nvPr>
            <p:ph type="dt" sz="half" idx="10"/>
          </p:nvPr>
        </p:nvSpPr>
        <p:spPr/>
        <p:txBody>
          <a:bodyPr/>
          <a:lstStyle/>
          <a:p>
            <a:fld id="{CF8CEECD-3EE7-412F-92A0-DF319D03A593}" type="datetimeFigureOut">
              <a:rPr lang="en-US" smtClean="0"/>
              <a:t>9/3/2020</a:t>
            </a:fld>
            <a:endParaRPr lang="en-US"/>
          </a:p>
        </p:txBody>
      </p:sp>
      <p:sp>
        <p:nvSpPr>
          <p:cNvPr id="6" name="Footer Placeholder 5">
            <a:extLst>
              <a:ext uri="{FF2B5EF4-FFF2-40B4-BE49-F238E27FC236}">
                <a16:creationId xmlns:a16="http://schemas.microsoft.com/office/drawing/2014/main" id="{949AC846-97EF-447B-A366-E028A2096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47C5F-B5F7-4D4F-91E0-478D1F073B7F}"/>
              </a:ext>
            </a:extLst>
          </p:cNvPr>
          <p:cNvSpPr>
            <a:spLocks noGrp="1"/>
          </p:cNvSpPr>
          <p:nvPr>
            <p:ph type="sldNum" sz="quarter" idx="12"/>
          </p:nvPr>
        </p:nvSpPr>
        <p:spPr/>
        <p:txBody>
          <a:bodyPr/>
          <a:lstStyle/>
          <a:p>
            <a:fld id="{5F558CDD-DBD4-4554-9FB2-C42555FB627A}" type="slidenum">
              <a:rPr lang="en-US" smtClean="0"/>
              <a:t>‹#›</a:t>
            </a:fld>
            <a:endParaRPr lang="en-US"/>
          </a:p>
        </p:txBody>
      </p:sp>
    </p:spTree>
    <p:extLst>
      <p:ext uri="{BB962C8B-B14F-4D97-AF65-F5344CB8AC3E}">
        <p14:creationId xmlns:p14="http://schemas.microsoft.com/office/powerpoint/2010/main" val="367360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84CCA-B04D-4AB7-81A4-FA9A05554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1BCDC-ED94-4FA6-B02A-9273F60D4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78E0B-AC65-4165-8B82-0609A0D81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CEECD-3EE7-412F-92A0-DF319D03A593}" type="datetimeFigureOut">
              <a:rPr lang="en-US" smtClean="0"/>
              <a:t>9/3/2020</a:t>
            </a:fld>
            <a:endParaRPr lang="en-US"/>
          </a:p>
        </p:txBody>
      </p:sp>
      <p:sp>
        <p:nvSpPr>
          <p:cNvPr id="5" name="Footer Placeholder 4">
            <a:extLst>
              <a:ext uri="{FF2B5EF4-FFF2-40B4-BE49-F238E27FC236}">
                <a16:creationId xmlns:a16="http://schemas.microsoft.com/office/drawing/2014/main" id="{02E64CE3-6FB4-4E19-B6D9-9A4DE704F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A39E41-5121-4F02-A369-64053682A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58CDD-DBD4-4554-9FB2-C42555FB627A}" type="slidenum">
              <a:rPr lang="en-US" smtClean="0"/>
              <a:t>‹#›</a:t>
            </a:fld>
            <a:endParaRPr lang="en-US"/>
          </a:p>
        </p:txBody>
      </p:sp>
    </p:spTree>
    <p:extLst>
      <p:ext uri="{BB962C8B-B14F-4D97-AF65-F5344CB8AC3E}">
        <p14:creationId xmlns:p14="http://schemas.microsoft.com/office/powerpoint/2010/main" val="532674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chool bus&#10;&#10;Description automatically generated">
            <a:extLst>
              <a:ext uri="{FF2B5EF4-FFF2-40B4-BE49-F238E27FC236}">
                <a16:creationId xmlns:a16="http://schemas.microsoft.com/office/drawing/2014/main" id="{0F9ACE31-6BEF-47A4-B6E1-DEA6E08AB990}"/>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5D74061-AF0A-4985-BEDB-E0B214DA9C90}"/>
              </a:ext>
            </a:extLst>
          </p:cNvPr>
          <p:cNvSpPr>
            <a:spLocks noGrp="1"/>
          </p:cNvSpPr>
          <p:nvPr>
            <p:ph type="ctrTitle"/>
          </p:nvPr>
        </p:nvSpPr>
        <p:spPr>
          <a:xfrm>
            <a:off x="1524000" y="1600201"/>
            <a:ext cx="9144000" cy="3350171"/>
          </a:xfrm>
        </p:spPr>
        <p:txBody>
          <a:bodyPr>
            <a:normAutofit fontScale="90000"/>
          </a:bodyPr>
          <a:lstStyle/>
          <a:p>
            <a:r>
              <a:rPr lang="en-US" sz="5100" dirty="0">
                <a:solidFill>
                  <a:srgbClr val="FFFFFF"/>
                </a:solidFill>
                <a:latin typeface="Comic Sans MS" panose="030F0702030302020204" pitchFamily="66" charset="0"/>
              </a:rPr>
              <a:t>WEBSTER PUBLIC SCHOOLS</a:t>
            </a:r>
            <a:br>
              <a:rPr lang="en-US" sz="5100" dirty="0">
                <a:solidFill>
                  <a:srgbClr val="FFFFFF"/>
                </a:solidFill>
                <a:latin typeface="Comic Sans MS" panose="030F0702030302020204" pitchFamily="66" charset="0"/>
              </a:rPr>
            </a:br>
            <a:br>
              <a:rPr lang="en-US" sz="5100" dirty="0">
                <a:solidFill>
                  <a:srgbClr val="FFFFFF"/>
                </a:solidFill>
                <a:latin typeface="Comic Sans MS" panose="030F0702030302020204" pitchFamily="66" charset="0"/>
              </a:rPr>
            </a:br>
            <a:r>
              <a:rPr lang="en-US" sz="5100" dirty="0">
                <a:solidFill>
                  <a:srgbClr val="FFFFFF"/>
                </a:solidFill>
                <a:latin typeface="Comic Sans MS" panose="030F0702030302020204" pitchFamily="66" charset="0"/>
              </a:rPr>
              <a:t>Sept 4, 2020</a:t>
            </a:r>
            <a:br>
              <a:rPr lang="en-US" sz="5100" dirty="0">
                <a:solidFill>
                  <a:srgbClr val="FFFFFF"/>
                </a:solidFill>
                <a:latin typeface="Comic Sans MS" panose="030F0702030302020204" pitchFamily="66" charset="0"/>
              </a:rPr>
            </a:br>
            <a:br>
              <a:rPr lang="en-US" sz="5100" dirty="0">
                <a:solidFill>
                  <a:srgbClr val="FFFFFF"/>
                </a:solidFill>
                <a:latin typeface="Comic Sans MS" panose="030F0702030302020204" pitchFamily="66" charset="0"/>
              </a:rPr>
            </a:br>
            <a:r>
              <a:rPr lang="en-US" sz="5100" dirty="0">
                <a:solidFill>
                  <a:srgbClr val="FFFFFF"/>
                </a:solidFill>
                <a:latin typeface="Comic Sans MS" panose="030F0702030302020204" pitchFamily="66" charset="0"/>
              </a:rPr>
              <a:t>REACHING OUT  REMOTELY</a:t>
            </a:r>
          </a:p>
        </p:txBody>
      </p:sp>
      <p:sp>
        <p:nvSpPr>
          <p:cNvPr id="3" name="Subtitle 2">
            <a:extLst>
              <a:ext uri="{FF2B5EF4-FFF2-40B4-BE49-F238E27FC236}">
                <a16:creationId xmlns:a16="http://schemas.microsoft.com/office/drawing/2014/main" id="{B7DB1BAB-FD97-4D6A-8D27-65B96449AEC7}"/>
              </a:ext>
            </a:extLst>
          </p:cNvPr>
          <p:cNvSpPr>
            <a:spLocks noGrp="1"/>
          </p:cNvSpPr>
          <p:nvPr>
            <p:ph type="subTitle" idx="1"/>
          </p:nvPr>
        </p:nvSpPr>
        <p:spPr>
          <a:xfrm>
            <a:off x="1524000" y="5084314"/>
            <a:ext cx="9144000" cy="1098395"/>
          </a:xfrm>
        </p:spPr>
        <p:txBody>
          <a:bodyPr>
            <a:normAutofit/>
          </a:bodyPr>
          <a:lstStyle/>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1028058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02C7D0-782D-4D88-A8A4-A32C81AA6080}"/>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                     Remote Learning is Fun!</a:t>
            </a:r>
          </a:p>
        </p:txBody>
      </p:sp>
      <p:sp>
        <p:nvSpPr>
          <p:cNvPr id="3" name="Content Placeholder 2">
            <a:extLst>
              <a:ext uri="{FF2B5EF4-FFF2-40B4-BE49-F238E27FC236}">
                <a16:creationId xmlns:a16="http://schemas.microsoft.com/office/drawing/2014/main" id="{D1DE4F4C-EB8B-4439-8922-8CBB8DC96303}"/>
              </a:ext>
            </a:extLst>
          </p:cNvPr>
          <p:cNvSpPr>
            <a:spLocks noGrp="1"/>
          </p:cNvSpPr>
          <p:nvPr>
            <p:ph idx="1"/>
          </p:nvPr>
        </p:nvSpPr>
        <p:spPr>
          <a:xfrm>
            <a:off x="1367624" y="2490436"/>
            <a:ext cx="9755301" cy="3567173"/>
          </a:xfrm>
        </p:spPr>
        <p:txBody>
          <a:bodyPr anchor="ctr">
            <a:normAutofit/>
          </a:bodyPr>
          <a:lstStyle/>
          <a:p>
            <a:pPr marL="0" indent="0">
              <a:buNone/>
            </a:pPr>
            <a:r>
              <a:rPr lang="en-US" sz="4400" dirty="0">
                <a:latin typeface="Segoe UI" panose="020B0502040204020203" pitchFamily="34" charset="0"/>
                <a:cs typeface="Segoe UI" panose="020B0502040204020203" pitchFamily="34" charset="0"/>
              </a:rPr>
              <a:t>I’ve been creating and implementing distance-learning courses as teacher graduate courses for twelve years, and I LOVE Remote Learning!</a:t>
            </a:r>
          </a:p>
        </p:txBody>
      </p:sp>
    </p:spTree>
    <p:extLst>
      <p:ext uri="{BB962C8B-B14F-4D97-AF65-F5344CB8AC3E}">
        <p14:creationId xmlns:p14="http://schemas.microsoft.com/office/powerpoint/2010/main" val="321509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113E3-1989-4246-B437-1DC5BC682622}"/>
              </a:ext>
            </a:extLst>
          </p:cNvPr>
          <p:cNvSpPr>
            <a:spLocks noGrp="1"/>
          </p:cNvSpPr>
          <p:nvPr>
            <p:ph type="title"/>
          </p:nvPr>
        </p:nvSpPr>
        <p:spPr>
          <a:xfrm>
            <a:off x="1078827" y="391886"/>
            <a:ext cx="6319499" cy="5468588"/>
          </a:xfrm>
        </p:spPr>
        <p:txBody>
          <a:bodyPr vert="horz" lIns="91440" tIns="45720" rIns="91440" bIns="45720" rtlCol="0" anchor="ctr">
            <a:normAutofit/>
          </a:bodyPr>
          <a:lstStyle/>
          <a:p>
            <a:r>
              <a:rPr lang="en-US" kern="1200" dirty="0">
                <a:solidFill>
                  <a:schemeClr val="tx1"/>
                </a:solidFill>
                <a:latin typeface="Segoe UI" panose="020B0502040204020203" pitchFamily="34" charset="0"/>
                <a:cs typeface="Segoe UI" panose="020B0502040204020203" pitchFamily="34" charset="0"/>
              </a:rPr>
              <a:t>REMOTE LEARNING IS:</a:t>
            </a:r>
            <a:br>
              <a:rPr lang="en-US" kern="1200" dirty="0">
                <a:solidFill>
                  <a:schemeClr val="tx1"/>
                </a:solidFill>
                <a:latin typeface="Segoe UI" panose="020B0502040204020203" pitchFamily="34" charset="0"/>
                <a:cs typeface="Segoe UI" panose="020B0502040204020203" pitchFamily="34" charset="0"/>
              </a:rPr>
            </a:br>
            <a:br>
              <a:rPr lang="en-US" kern="1200" dirty="0">
                <a:solidFill>
                  <a:schemeClr val="tx1"/>
                </a:solidFill>
                <a:latin typeface="Segoe UI" panose="020B0502040204020203" pitchFamily="34" charset="0"/>
                <a:cs typeface="Segoe UI" panose="020B0502040204020203" pitchFamily="34" charset="0"/>
              </a:rPr>
            </a:br>
            <a:r>
              <a:rPr lang="en-US" kern="1200" dirty="0">
                <a:solidFill>
                  <a:schemeClr val="tx1"/>
                </a:solidFill>
                <a:latin typeface="Segoe UI" panose="020B0502040204020203" pitchFamily="34" charset="0"/>
                <a:cs typeface="Segoe UI" panose="020B0502040204020203" pitchFamily="34" charset="0"/>
              </a:rPr>
              <a:t>Teach what you normally teach</a:t>
            </a:r>
            <a:br>
              <a:rPr lang="en-US" sz="3300" kern="1200" dirty="0">
                <a:solidFill>
                  <a:schemeClr val="tx1"/>
                </a:solidFill>
                <a:latin typeface="Segoe UI" panose="020B0502040204020203" pitchFamily="34" charset="0"/>
                <a:cs typeface="Segoe UI" panose="020B0502040204020203" pitchFamily="34" charset="0"/>
              </a:rPr>
            </a:br>
            <a:r>
              <a:rPr lang="en-US" sz="3300" kern="1200" dirty="0">
                <a:solidFill>
                  <a:schemeClr val="tx1"/>
                </a:solidFill>
                <a:latin typeface="Segoe UI" panose="020B0502040204020203" pitchFamily="34" charset="0"/>
                <a:cs typeface="Segoe UI" panose="020B0502040204020203" pitchFamily="34" charset="0"/>
              </a:rPr>
              <a:t>   . . . .   with some modifications</a:t>
            </a:r>
            <a:br>
              <a:rPr lang="en-US" sz="3300" kern="1200" dirty="0">
                <a:solidFill>
                  <a:schemeClr val="tx1"/>
                </a:solidFill>
                <a:latin typeface="+mj-lt"/>
                <a:ea typeface="+mj-ea"/>
                <a:cs typeface="+mj-cs"/>
              </a:rPr>
            </a:br>
            <a:r>
              <a:rPr lang="en-US" sz="3300" dirty="0"/>
              <a:t>See </a:t>
            </a:r>
            <a:r>
              <a:rPr lang="en-US" sz="4800" kern="1200" dirty="0">
                <a:solidFill>
                  <a:schemeClr val="tx1"/>
                </a:solidFill>
                <a:latin typeface="Segoe UI" panose="020B0502040204020203" pitchFamily="34" charset="0"/>
                <a:cs typeface="Segoe UI" panose="020B0502040204020203" pitchFamily="34" charset="0"/>
              </a:rPr>
              <a:t>What can work, </a:t>
            </a:r>
            <a:br>
              <a:rPr lang="en-US" sz="4800" kern="1200" dirty="0">
                <a:solidFill>
                  <a:schemeClr val="tx1"/>
                </a:solidFill>
                <a:latin typeface="Segoe UI" panose="020B0502040204020203" pitchFamily="34" charset="0"/>
                <a:cs typeface="Segoe UI" panose="020B0502040204020203" pitchFamily="34" charset="0"/>
              </a:rPr>
            </a:br>
            <a:r>
              <a:rPr lang="en-US" sz="4800" kern="1200" dirty="0">
                <a:solidFill>
                  <a:schemeClr val="tx1"/>
                </a:solidFill>
                <a:latin typeface="Segoe UI" panose="020B0502040204020203" pitchFamily="34" charset="0"/>
                <a:cs typeface="Segoe UI" panose="020B0502040204020203" pitchFamily="34" charset="0"/>
              </a:rPr>
              <a:t>             what doesn’t</a:t>
            </a:r>
          </a:p>
        </p:txBody>
      </p:sp>
      <p:grpSp>
        <p:nvGrpSpPr>
          <p:cNvPr id="9" name="Group 8">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0" name="Rectangle 9">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69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E61B27-5148-47AE-821F-9E97D45E2093}"/>
              </a:ext>
            </a:extLst>
          </p:cNvPr>
          <p:cNvSpPr>
            <a:spLocks noGrp="1"/>
          </p:cNvSpPr>
          <p:nvPr>
            <p:ph type="title"/>
          </p:nvPr>
        </p:nvSpPr>
        <p:spPr>
          <a:xfrm>
            <a:off x="634621" y="982272"/>
            <a:ext cx="4000061" cy="4560970"/>
          </a:xfrm>
        </p:spPr>
        <p:txBody>
          <a:bodyPr>
            <a:normAutofit/>
          </a:bodyPr>
          <a:lstStyle/>
          <a:p>
            <a:r>
              <a:rPr lang="en-US" sz="4800" dirty="0">
                <a:solidFill>
                  <a:srgbClr val="FFFFFF"/>
                </a:solidFill>
              </a:rPr>
              <a:t>VALUES GUIDE    </a:t>
            </a:r>
            <a:br>
              <a:rPr lang="en-US" sz="4800" dirty="0">
                <a:solidFill>
                  <a:srgbClr val="FFFFFF"/>
                </a:solidFill>
              </a:rPr>
            </a:br>
            <a:r>
              <a:rPr lang="en-US" sz="4800" dirty="0">
                <a:solidFill>
                  <a:srgbClr val="FFFFFF"/>
                </a:solidFill>
              </a:rPr>
              <a:t>  THE WORK</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80B5B3C-0CE4-4728-8BC3-2B46603E15ED}"/>
              </a:ext>
            </a:extLst>
          </p:cNvPr>
          <p:cNvSpPr>
            <a:spLocks noGrp="1"/>
          </p:cNvSpPr>
          <p:nvPr>
            <p:ph idx="1"/>
          </p:nvPr>
        </p:nvSpPr>
        <p:spPr>
          <a:xfrm>
            <a:off x="4901782" y="1719618"/>
            <a:ext cx="6753406" cy="4334629"/>
          </a:xfrm>
        </p:spPr>
        <p:txBody>
          <a:bodyPr anchor="ctr">
            <a:normAutofit/>
          </a:bodyPr>
          <a:lstStyle/>
          <a:p>
            <a:pPr marL="0" indent="0">
              <a:buNone/>
            </a:pPr>
            <a:r>
              <a:rPr lang="en-US" sz="4800" dirty="0">
                <a:solidFill>
                  <a:srgbClr val="FEFFFF"/>
                </a:solidFill>
                <a:latin typeface="Segoe UI" panose="020B0502040204020203" pitchFamily="34" charset="0"/>
                <a:cs typeface="Segoe UI" panose="020B0502040204020203" pitchFamily="34" charset="0"/>
              </a:rPr>
              <a:t>What mainly are our values that drive our work in today’s most challenging times?</a:t>
            </a:r>
          </a:p>
        </p:txBody>
      </p:sp>
    </p:spTree>
    <p:extLst>
      <p:ext uri="{BB962C8B-B14F-4D97-AF65-F5344CB8AC3E}">
        <p14:creationId xmlns:p14="http://schemas.microsoft.com/office/powerpoint/2010/main" val="154189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4FAB2A-2272-4741-98D7-EF8EAD0B9B39}"/>
              </a:ext>
            </a:extLst>
          </p:cNvPr>
          <p:cNvSpPr>
            <a:spLocks noGrp="1"/>
          </p:cNvSpPr>
          <p:nvPr>
            <p:ph type="title"/>
          </p:nvPr>
        </p:nvSpPr>
        <p:spPr>
          <a:xfrm>
            <a:off x="3045368" y="504967"/>
            <a:ext cx="6105194" cy="4299045"/>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Value: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Dedicated to work with students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                                                  </a:t>
            </a:r>
            <a:br>
              <a:rPr lang="en-US" sz="4800" dirty="0">
                <a:solidFill>
                  <a:srgbClr val="FFFFFF"/>
                </a:solidFill>
              </a:rPr>
            </a:br>
            <a:r>
              <a:rPr lang="en-US" sz="4800" dirty="0">
                <a:solidFill>
                  <a:srgbClr val="FFFFFF"/>
                </a:solidFill>
              </a:rPr>
              <a:t>In the</a:t>
            </a:r>
            <a:r>
              <a:rPr lang="en-US" sz="4800" kern="1200" dirty="0">
                <a:solidFill>
                  <a:srgbClr val="FFFFFF"/>
                </a:solidFill>
                <a:latin typeface="+mj-lt"/>
                <a:ea typeface="+mj-ea"/>
                <a:cs typeface="+mj-cs"/>
              </a:rPr>
              <a:t> best way possible</a:t>
            </a:r>
          </a:p>
        </p:txBody>
      </p:sp>
    </p:spTree>
    <p:extLst>
      <p:ext uri="{BB962C8B-B14F-4D97-AF65-F5344CB8AC3E}">
        <p14:creationId xmlns:p14="http://schemas.microsoft.com/office/powerpoint/2010/main" val="45359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77980D-1AEC-49DA-B052-7304818EF76B}"/>
              </a:ext>
            </a:extLst>
          </p:cNvPr>
          <p:cNvSpPr>
            <a:spLocks noGrp="1"/>
          </p:cNvSpPr>
          <p:nvPr>
            <p:ph type="title"/>
          </p:nvPr>
        </p:nvSpPr>
        <p:spPr>
          <a:xfrm>
            <a:off x="1514901" y="-640079"/>
            <a:ext cx="9648968" cy="7498080"/>
          </a:xfrm>
          <a:solidFill>
            <a:srgbClr val="00B0F0"/>
          </a:solidFill>
          <a:ln>
            <a:solidFill>
              <a:schemeClr val="accent1"/>
            </a:solidFill>
          </a:ln>
        </p:spPr>
        <p:txBody>
          <a:bodyPr vert="horz" lIns="91440" tIns="45720" rIns="91440" bIns="45720" rtlCol="0">
            <a:normAutofit/>
          </a:bodyPr>
          <a:lstStyle/>
          <a:p>
            <a:pPr algn="ctr"/>
            <a:br>
              <a:rPr lang="en-US" sz="3400" kern="1200" dirty="0">
                <a:solidFill>
                  <a:schemeClr val="bg1">
                    <a:lumMod val="95000"/>
                    <a:lumOff val="5000"/>
                  </a:schemeClr>
                </a:solidFill>
                <a:latin typeface="+mj-lt"/>
                <a:ea typeface="+mj-ea"/>
                <a:cs typeface="+mj-cs"/>
              </a:rPr>
            </a:br>
            <a:br>
              <a:rPr lang="en-US" sz="3400" kern="1200" dirty="0">
                <a:solidFill>
                  <a:schemeClr val="bg1">
                    <a:lumMod val="95000"/>
                    <a:lumOff val="5000"/>
                  </a:schemeClr>
                </a:solidFill>
                <a:latin typeface="+mj-lt"/>
                <a:ea typeface="+mj-ea"/>
                <a:cs typeface="+mj-cs"/>
              </a:rPr>
            </a:br>
            <a:r>
              <a:rPr lang="en-US" sz="4800" kern="1200" dirty="0">
                <a:solidFill>
                  <a:schemeClr val="bg1">
                    <a:lumMod val="95000"/>
                    <a:lumOff val="5000"/>
                  </a:schemeClr>
                </a:solidFill>
                <a:latin typeface="Times New Roman" panose="02020603050405020304" pitchFamily="18" charset="0"/>
                <a:cs typeface="Times New Roman" panose="02020603050405020304" pitchFamily="18" charset="0"/>
              </a:rPr>
              <a:t>1. </a:t>
            </a:r>
            <a:r>
              <a:rPr lang="en-US" sz="6000" b="1" kern="1200" dirty="0">
                <a:solidFill>
                  <a:schemeClr val="bg1">
                    <a:lumMod val="95000"/>
                    <a:lumOff val="5000"/>
                  </a:schemeClr>
                </a:solidFill>
                <a:latin typeface="+mj-lt"/>
                <a:ea typeface="+mj-ea"/>
                <a:cs typeface="+mj-cs"/>
              </a:rPr>
              <a:t>Advantages of </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Remote Learning</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2. Use </a:t>
            </a:r>
            <a:r>
              <a:rPr lang="en-US" sz="6000" b="1" dirty="0">
                <a:solidFill>
                  <a:schemeClr val="bg1">
                    <a:lumMod val="95000"/>
                    <a:lumOff val="5000"/>
                  </a:schemeClr>
                </a:solidFill>
              </a:rPr>
              <a:t>the</a:t>
            </a:r>
            <a:r>
              <a:rPr lang="en-US" sz="6000" b="1" kern="1200" dirty="0">
                <a:solidFill>
                  <a:schemeClr val="bg1">
                    <a:lumMod val="95000"/>
                    <a:lumOff val="5000"/>
                  </a:schemeClr>
                </a:solidFill>
                <a:latin typeface="+mj-lt"/>
                <a:ea typeface="+mj-ea"/>
                <a:cs typeface="+mj-cs"/>
              </a:rPr>
              <a:t> tools you have, </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add on</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3. Build a unit, add others: </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  Create Learning</a:t>
            </a:r>
            <a:br>
              <a:rPr lang="en-US" sz="6000" b="1" kern="1200" dirty="0">
                <a:solidFill>
                  <a:schemeClr val="bg1">
                    <a:lumMod val="95000"/>
                    <a:lumOff val="5000"/>
                  </a:schemeClr>
                </a:solidFill>
                <a:latin typeface="+mj-lt"/>
                <a:ea typeface="+mj-ea"/>
                <a:cs typeface="+mj-cs"/>
              </a:rPr>
            </a:br>
            <a:r>
              <a:rPr lang="en-US" sz="6000" b="1" kern="1200" dirty="0">
                <a:solidFill>
                  <a:schemeClr val="bg1">
                    <a:lumMod val="95000"/>
                    <a:lumOff val="5000"/>
                  </a:schemeClr>
                </a:solidFill>
                <a:latin typeface="+mj-lt"/>
                <a:ea typeface="+mj-ea"/>
                <a:cs typeface="+mj-cs"/>
              </a:rPr>
              <a:t>4. Engage all students</a:t>
            </a:r>
            <a:br>
              <a:rPr lang="en-US" sz="3400" b="1" kern="1200" dirty="0">
                <a:solidFill>
                  <a:schemeClr val="bg1">
                    <a:lumMod val="95000"/>
                    <a:lumOff val="5000"/>
                  </a:schemeClr>
                </a:solidFill>
                <a:latin typeface="+mj-lt"/>
                <a:ea typeface="+mj-ea"/>
                <a:cs typeface="+mj-cs"/>
              </a:rPr>
            </a:br>
            <a:endParaRPr lang="en-US" sz="3400" b="1" kern="12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17597157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2673-A9B1-4419-A583-DCA5F7BEF78A}"/>
              </a:ext>
            </a:extLst>
          </p:cNvPr>
          <p:cNvSpPr>
            <a:spLocks noGrp="1"/>
          </p:cNvSpPr>
          <p:nvPr>
            <p:ph type="title"/>
          </p:nvPr>
        </p:nvSpPr>
        <p:spPr>
          <a:xfrm>
            <a:off x="218364" y="1"/>
            <a:ext cx="11135436" cy="1119116"/>
          </a:xfrm>
        </p:spPr>
        <p:txBody>
          <a:bodyPr>
            <a:normAutofit/>
          </a:bodyPr>
          <a:lstStyle/>
          <a:p>
            <a:r>
              <a:rPr lang="en-US" dirty="0">
                <a:latin typeface="Segoe UI" panose="020B0502040204020203" pitchFamily="34" charset="0"/>
                <a:cs typeface="Segoe UI" panose="020B0502040204020203" pitchFamily="34" charset="0"/>
              </a:rPr>
              <a:t>Not every child’s life . . .</a:t>
            </a:r>
          </a:p>
        </p:txBody>
      </p:sp>
      <p:pic>
        <p:nvPicPr>
          <p:cNvPr id="6" name="Content Placeholder 5" descr="Elementary school student participating in a video chat with her class">
            <a:extLst>
              <a:ext uri="{FF2B5EF4-FFF2-40B4-BE49-F238E27FC236}">
                <a16:creationId xmlns:a16="http://schemas.microsoft.com/office/drawing/2014/main" id="{4562ACBD-8B31-4A16-B825-A419995B5A0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376" y="859809"/>
            <a:ext cx="10549720" cy="5998191"/>
          </a:xfrm>
          <a:prstGeom prst="rect">
            <a:avLst/>
          </a:prstGeom>
          <a:noFill/>
          <a:ln>
            <a:noFill/>
          </a:ln>
        </p:spPr>
      </p:pic>
    </p:spTree>
    <p:extLst>
      <p:ext uri="{BB962C8B-B14F-4D97-AF65-F5344CB8AC3E}">
        <p14:creationId xmlns:p14="http://schemas.microsoft.com/office/powerpoint/2010/main" val="176920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6995-10A8-4452-8E96-08D3F00F8A9A}"/>
              </a:ext>
            </a:extLst>
          </p:cNvPr>
          <p:cNvSpPr>
            <a:spLocks noGrp="1"/>
          </p:cNvSpPr>
          <p:nvPr>
            <p:ph type="title"/>
          </p:nvPr>
        </p:nvSpPr>
        <p:spPr>
          <a:xfrm>
            <a:off x="-1" y="94593"/>
            <a:ext cx="12107917" cy="6763407"/>
          </a:xfrm>
        </p:spPr>
        <p:txBody>
          <a:bodyPr>
            <a:normAutofit fontScale="90000"/>
          </a:bodyPr>
          <a:lstStyle/>
          <a:p>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Challenges with Remote Learning:</a:t>
            </a:r>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 	*Tools are new to many teachers</a:t>
            </a:r>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     * We rely on home support</a:t>
            </a:r>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     * Home distractions for many students</a:t>
            </a:r>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     * Lack of good remote tech support </a:t>
            </a:r>
            <a:br>
              <a:rPr lang="en-US" sz="4900" dirty="0">
                <a:latin typeface="Comic Sans MS" panose="030F0702030302020204" pitchFamily="66" charset="0"/>
              </a:rPr>
            </a:br>
            <a:br>
              <a:rPr lang="en-US" sz="4900" dirty="0">
                <a:latin typeface="Comic Sans MS" panose="030F0702030302020204" pitchFamily="66" charset="0"/>
              </a:rPr>
            </a:br>
            <a:r>
              <a:rPr lang="en-US" sz="4900" dirty="0">
                <a:latin typeface="Comic Sans MS" panose="030F0702030302020204" pitchFamily="66" charset="0"/>
              </a:rPr>
              <a:t>   * Requires self-discipline on students’ part   </a:t>
            </a:r>
            <a:br>
              <a:rPr lang="en-US" sz="4900" dirty="0">
                <a:latin typeface="Comic Sans MS" panose="030F0702030302020204" pitchFamily="66" charset="0"/>
              </a:rPr>
            </a:br>
            <a:r>
              <a:rPr lang="en-US" sz="4900" dirty="0">
                <a:latin typeface="Comic Sans MS" panose="030F0702030302020204" pitchFamily="66" charset="0"/>
              </a:rPr>
              <a:t>                                            </a:t>
            </a:r>
            <a:br>
              <a:rPr lang="en-US"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167860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C213-835E-47F6-9956-8E5C86AD3B6F}"/>
              </a:ext>
            </a:extLst>
          </p:cNvPr>
          <p:cNvSpPr>
            <a:spLocks noGrp="1"/>
          </p:cNvSpPr>
          <p:nvPr>
            <p:ph type="title"/>
          </p:nvPr>
        </p:nvSpPr>
        <p:spPr>
          <a:xfrm>
            <a:off x="838200" y="365125"/>
            <a:ext cx="10515600" cy="3387068"/>
          </a:xfrm>
        </p:spPr>
        <p:txBody>
          <a:bodyPr>
            <a:normAutofit fontScale="90000"/>
          </a:bodyPr>
          <a:lstStyle/>
          <a:p>
            <a:pPr marL="571500" indent="-571500">
              <a:buFont typeface="Wingdings" panose="05000000000000000000" pitchFamily="2" charset="2"/>
              <a:buChar char="v"/>
            </a:pPr>
            <a:br>
              <a:rPr lang="en-US" dirty="0">
                <a:latin typeface="Comic Sans MS" panose="030F0702030302020204" pitchFamily="66" charset="0"/>
              </a:rPr>
            </a:br>
            <a:br>
              <a:rPr lang="en-US" dirty="0">
                <a:latin typeface="Comic Sans MS" panose="030F0702030302020204" pitchFamily="66" charset="0"/>
              </a:rPr>
            </a:br>
            <a:br>
              <a:rPr lang="en-US" dirty="0">
                <a:latin typeface="Comic Sans MS" panose="030F0702030302020204" pitchFamily="66" charset="0"/>
              </a:rPr>
            </a:br>
            <a:br>
              <a:rPr lang="en-US" dirty="0">
                <a:latin typeface="Comic Sans MS" panose="030F0702030302020204" pitchFamily="66" charset="0"/>
              </a:rPr>
            </a:br>
            <a:br>
              <a:rPr lang="en-US" dirty="0">
                <a:latin typeface="Comic Sans MS" panose="030F0702030302020204" pitchFamily="66" charset="0"/>
              </a:rPr>
            </a:br>
            <a:br>
              <a:rPr lang="en-US" dirty="0">
                <a:latin typeface="Comic Sans MS" panose="030F0702030302020204" pitchFamily="66" charset="0"/>
              </a:rPr>
            </a:br>
            <a:br>
              <a:rPr lang="en-US" dirty="0">
                <a:latin typeface="Comic Sans MS" panose="030F0702030302020204" pitchFamily="66" charset="0"/>
              </a:rPr>
            </a:br>
            <a:r>
              <a:rPr lang="en-US" sz="4900" dirty="0">
                <a:solidFill>
                  <a:srgbClr val="0070C0"/>
                </a:solidFill>
                <a:latin typeface="Comic Sans MS" panose="030F0702030302020204" pitchFamily="66" charset="0"/>
              </a:rPr>
              <a:t>Advantages of Remote Learning:</a:t>
            </a:r>
            <a:br>
              <a:rPr lang="en-US" sz="4900" dirty="0">
                <a:solidFill>
                  <a:srgbClr val="0070C0"/>
                </a:solidFill>
                <a:latin typeface="Comic Sans MS" panose="030F0702030302020204" pitchFamily="66" charset="0"/>
              </a:rPr>
            </a:br>
            <a:br>
              <a:rPr lang="en-US" sz="4900" dirty="0">
                <a:solidFill>
                  <a:srgbClr val="0070C0"/>
                </a:solidFill>
                <a:latin typeface="Comic Sans MS" panose="030F0702030302020204" pitchFamily="66" charset="0"/>
              </a:rPr>
            </a:br>
            <a:r>
              <a:rPr lang="en-US" sz="4900" dirty="0">
                <a:solidFill>
                  <a:srgbClr val="0070C0"/>
                </a:solidFill>
                <a:latin typeface="Comic Sans MS" panose="030F0702030302020204" pitchFamily="66" charset="0"/>
              </a:rPr>
              <a:t>*Easier to plan for, Stick to the Plan</a:t>
            </a:r>
            <a:br>
              <a:rPr lang="en-US" sz="4900" dirty="0">
                <a:solidFill>
                  <a:srgbClr val="0070C0"/>
                </a:solidFill>
                <a:latin typeface="Comic Sans MS" panose="030F0702030302020204" pitchFamily="66" charset="0"/>
              </a:rPr>
            </a:br>
            <a:br>
              <a:rPr lang="en-US" sz="4900" dirty="0">
                <a:solidFill>
                  <a:srgbClr val="0070C0"/>
                </a:solidFill>
                <a:latin typeface="Comic Sans MS" panose="030F0702030302020204" pitchFamily="66" charset="0"/>
              </a:rPr>
            </a:br>
            <a:r>
              <a:rPr lang="en-US" sz="4900" dirty="0">
                <a:solidFill>
                  <a:srgbClr val="0070C0"/>
                </a:solidFill>
                <a:latin typeface="Comic Sans MS" panose="030F0702030302020204" pitchFamily="66" charset="0"/>
              </a:rPr>
              <a:t>*Distractions can be eliminated </a:t>
            </a:r>
            <a:br>
              <a:rPr lang="en-US" sz="4900" dirty="0">
                <a:solidFill>
                  <a:srgbClr val="0070C0"/>
                </a:solidFill>
                <a:latin typeface="Comic Sans MS" panose="030F0702030302020204" pitchFamily="66" charset="0"/>
              </a:rPr>
            </a:br>
            <a:r>
              <a:rPr lang="en-US" sz="4900" dirty="0">
                <a:solidFill>
                  <a:srgbClr val="0070C0"/>
                </a:solidFill>
                <a:latin typeface="Comic Sans MS" panose="030F0702030302020204" pitchFamily="66" charset="0"/>
              </a:rPr>
              <a:t>                                 </a:t>
            </a:r>
            <a:br>
              <a:rPr lang="en-US" sz="4900" dirty="0">
                <a:solidFill>
                  <a:srgbClr val="0070C0"/>
                </a:solidFill>
                <a:latin typeface="Comic Sans MS" panose="030F0702030302020204" pitchFamily="66" charset="0"/>
              </a:rPr>
            </a:br>
            <a:r>
              <a:rPr lang="en-US" sz="4900" dirty="0">
                <a:solidFill>
                  <a:srgbClr val="0070C0"/>
                </a:solidFill>
                <a:latin typeface="Comic Sans MS" panose="030F0702030302020204" pitchFamily="66" charset="0"/>
              </a:rPr>
              <a:t>*</a:t>
            </a:r>
            <a:r>
              <a:rPr lang="en-US" sz="4900" i="1" dirty="0">
                <a:solidFill>
                  <a:srgbClr val="0070C0"/>
                </a:solidFill>
                <a:latin typeface="Comic Sans MS" panose="030F0702030302020204" pitchFamily="66" charset="0"/>
              </a:rPr>
              <a:t>Personalize</a:t>
            </a:r>
            <a:r>
              <a:rPr lang="en-US" sz="4900" dirty="0">
                <a:solidFill>
                  <a:srgbClr val="0070C0"/>
                </a:solidFill>
                <a:latin typeface="Comic Sans MS" panose="030F0702030302020204" pitchFamily="66" charset="0"/>
              </a:rPr>
              <a:t> with Chats</a:t>
            </a:r>
            <a:br>
              <a:rPr lang="en-US" sz="4900" dirty="0">
                <a:solidFill>
                  <a:srgbClr val="0070C0"/>
                </a:solidFill>
                <a:latin typeface="Comic Sans MS" panose="030F0702030302020204" pitchFamily="66" charset="0"/>
              </a:rPr>
            </a:br>
            <a:br>
              <a:rPr lang="en-US" sz="4900" dirty="0">
                <a:solidFill>
                  <a:srgbClr val="0070C0"/>
                </a:solidFill>
                <a:latin typeface="Comic Sans MS" panose="030F0702030302020204" pitchFamily="66" charset="0"/>
              </a:rPr>
            </a:br>
            <a:r>
              <a:rPr lang="en-US" sz="4900" dirty="0">
                <a:solidFill>
                  <a:srgbClr val="0070C0"/>
                </a:solidFill>
                <a:latin typeface="Comic Sans MS" panose="030F0702030302020204" pitchFamily="66" charset="0"/>
              </a:rPr>
              <a:t>*Many students enjoy tech skills, online. They can help teachers with this.</a:t>
            </a:r>
            <a:br>
              <a:rPr lang="en-US" dirty="0">
                <a:latin typeface="Comic Sans MS" panose="030F0702030302020204" pitchFamily="66" charset="0"/>
              </a:rPr>
            </a:br>
            <a:br>
              <a:rPr lang="en-US"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107077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5742EC-D823-441E-8B57-25BF02579733}"/>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                         REMOTE LEARNING</a:t>
            </a:r>
          </a:p>
        </p:txBody>
      </p:sp>
      <p:sp>
        <p:nvSpPr>
          <p:cNvPr id="3" name="Content Placeholder 2">
            <a:extLst>
              <a:ext uri="{FF2B5EF4-FFF2-40B4-BE49-F238E27FC236}">
                <a16:creationId xmlns:a16="http://schemas.microsoft.com/office/drawing/2014/main" id="{EC328DA2-5A1F-4E91-897F-B34290CD4013}"/>
              </a:ext>
            </a:extLst>
          </p:cNvPr>
          <p:cNvSpPr>
            <a:spLocks noGrp="1"/>
          </p:cNvSpPr>
          <p:nvPr>
            <p:ph idx="1"/>
          </p:nvPr>
        </p:nvSpPr>
        <p:spPr>
          <a:xfrm>
            <a:off x="812936" y="2490436"/>
            <a:ext cx="10738880" cy="3847302"/>
          </a:xfrm>
        </p:spPr>
        <p:txBody>
          <a:bodyPr anchor="ctr">
            <a:normAutofit/>
          </a:bodyPr>
          <a:lstStyle/>
          <a:p>
            <a:pPr marL="0" indent="0" algn="ctr">
              <a:buNone/>
            </a:pPr>
            <a:r>
              <a:rPr lang="en-US" sz="4800" dirty="0">
                <a:latin typeface="Segoe UI" panose="020B0502040204020203" pitchFamily="34" charset="0"/>
                <a:cs typeface="Segoe UI" panose="020B0502040204020203" pitchFamily="34" charset="0"/>
              </a:rPr>
              <a:t>Remote Learning </a:t>
            </a:r>
          </a:p>
          <a:p>
            <a:pPr marL="0" indent="0" algn="ctr">
              <a:buNone/>
            </a:pPr>
            <a:r>
              <a:rPr lang="en-US" sz="4800" dirty="0">
                <a:latin typeface="Segoe UI" panose="020B0502040204020203" pitchFamily="34" charset="0"/>
                <a:cs typeface="Segoe UI" panose="020B0502040204020203" pitchFamily="34" charset="0"/>
              </a:rPr>
              <a:t>Can Be </a:t>
            </a:r>
          </a:p>
          <a:p>
            <a:pPr marL="0" indent="0" algn="ctr">
              <a:buNone/>
            </a:pPr>
            <a:r>
              <a:rPr lang="en-US" sz="4800" dirty="0">
                <a:latin typeface="Segoe UI" panose="020B0502040204020203" pitchFamily="34" charset="0"/>
                <a:cs typeface="Segoe UI" panose="020B0502040204020203" pitchFamily="34" charset="0"/>
              </a:rPr>
              <a:t>Great Learning!</a:t>
            </a:r>
          </a:p>
        </p:txBody>
      </p:sp>
    </p:spTree>
    <p:extLst>
      <p:ext uri="{BB962C8B-B14F-4D97-AF65-F5344CB8AC3E}">
        <p14:creationId xmlns:p14="http://schemas.microsoft.com/office/powerpoint/2010/main" val="173338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E668-7945-408F-A96F-EE39B87DF69B}"/>
              </a:ext>
            </a:extLst>
          </p:cNvPr>
          <p:cNvSpPr>
            <a:spLocks noGrp="1"/>
          </p:cNvSpPr>
          <p:nvPr>
            <p:ph type="ctrTitle"/>
          </p:nvPr>
        </p:nvSpPr>
        <p:spPr>
          <a:xfrm>
            <a:off x="126123" y="262759"/>
            <a:ext cx="12160469" cy="1765738"/>
          </a:xfrm>
        </p:spPr>
        <p:txBody>
          <a:bodyPr>
            <a:normAutofit fontScale="90000"/>
          </a:bodyPr>
          <a:lstStyle/>
          <a:p>
            <a:r>
              <a:rPr lang="en-US" sz="8000" dirty="0">
                <a:latin typeface="Segoe UI" panose="020B0502040204020203" pitchFamily="34" charset="0"/>
                <a:cs typeface="Segoe UI" panose="020B0502040204020203" pitchFamily="34" charset="0"/>
              </a:rPr>
              <a:t>FRONTLOADING LEARNING</a:t>
            </a:r>
          </a:p>
        </p:txBody>
      </p:sp>
      <p:sp>
        <p:nvSpPr>
          <p:cNvPr id="3" name="Subtitle 2">
            <a:extLst>
              <a:ext uri="{FF2B5EF4-FFF2-40B4-BE49-F238E27FC236}">
                <a16:creationId xmlns:a16="http://schemas.microsoft.com/office/drawing/2014/main" id="{5049A4CF-BD95-47A1-BAB5-253A9E888A6E}"/>
              </a:ext>
            </a:extLst>
          </p:cNvPr>
          <p:cNvSpPr>
            <a:spLocks noGrp="1"/>
          </p:cNvSpPr>
          <p:nvPr>
            <p:ph type="subTitle" idx="1"/>
          </p:nvPr>
        </p:nvSpPr>
        <p:spPr/>
        <p:txBody>
          <a:bodyPr/>
          <a:lstStyle/>
          <a:p>
            <a:endParaRPr lang="en-US"/>
          </a:p>
        </p:txBody>
      </p:sp>
      <p:pic>
        <p:nvPicPr>
          <p:cNvPr id="5" name="Picture 4" descr="A person standing next to a tractor&#10;&#10;Description automatically generated">
            <a:extLst>
              <a:ext uri="{FF2B5EF4-FFF2-40B4-BE49-F238E27FC236}">
                <a16:creationId xmlns:a16="http://schemas.microsoft.com/office/drawing/2014/main" id="{46959577-19E9-455D-A22D-3EB264323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009" y="1801504"/>
            <a:ext cx="6359857" cy="5186150"/>
          </a:xfrm>
          <a:prstGeom prst="rect">
            <a:avLst/>
          </a:prstGeom>
        </p:spPr>
      </p:pic>
    </p:spTree>
    <p:extLst>
      <p:ext uri="{BB962C8B-B14F-4D97-AF65-F5344CB8AC3E}">
        <p14:creationId xmlns:p14="http://schemas.microsoft.com/office/powerpoint/2010/main" val="57306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chool bus&#10;&#10;Description automatically generated">
            <a:extLst>
              <a:ext uri="{FF2B5EF4-FFF2-40B4-BE49-F238E27FC236}">
                <a16:creationId xmlns:a16="http://schemas.microsoft.com/office/drawing/2014/main" id="{0F9ACE31-6BEF-47A4-B6E1-DEA6E08AB990}"/>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5D74061-AF0A-4985-BEDB-E0B214DA9C90}"/>
              </a:ext>
            </a:extLst>
          </p:cNvPr>
          <p:cNvSpPr>
            <a:spLocks noGrp="1"/>
          </p:cNvSpPr>
          <p:nvPr>
            <p:ph type="ctrTitle"/>
          </p:nvPr>
        </p:nvSpPr>
        <p:spPr>
          <a:xfrm>
            <a:off x="1524000" y="1600201"/>
            <a:ext cx="9144000" cy="3854667"/>
          </a:xfrm>
        </p:spPr>
        <p:txBody>
          <a:bodyPr>
            <a:normAutofit fontScale="90000"/>
          </a:bodyPr>
          <a:lstStyle/>
          <a:p>
            <a:r>
              <a:rPr lang="en-US" sz="5100" dirty="0">
                <a:solidFill>
                  <a:srgbClr val="FFFFFF"/>
                </a:solidFill>
                <a:latin typeface="Comic Sans MS" panose="030F0702030302020204" pitchFamily="66" charset="0"/>
              </a:rPr>
              <a:t>REMOTE </a:t>
            </a:r>
            <a:br>
              <a:rPr lang="en-US" sz="5100" dirty="0">
                <a:solidFill>
                  <a:srgbClr val="FFFFFF"/>
                </a:solidFill>
                <a:latin typeface="Comic Sans MS" panose="030F0702030302020204" pitchFamily="66" charset="0"/>
              </a:rPr>
            </a:br>
            <a:r>
              <a:rPr lang="en-US" sz="5100" dirty="0">
                <a:solidFill>
                  <a:srgbClr val="FFFFFF"/>
                </a:solidFill>
                <a:latin typeface="Comic Sans MS" panose="030F0702030302020204" pitchFamily="66" charset="0"/>
              </a:rPr>
              <a:t>AND</a:t>
            </a:r>
            <a:br>
              <a:rPr lang="en-US" sz="5100" dirty="0">
                <a:solidFill>
                  <a:srgbClr val="FFFFFF"/>
                </a:solidFill>
                <a:latin typeface="Comic Sans MS" panose="030F0702030302020204" pitchFamily="66" charset="0"/>
              </a:rPr>
            </a:br>
            <a:br>
              <a:rPr lang="en-US" sz="5100" dirty="0">
                <a:solidFill>
                  <a:srgbClr val="FFFFFF"/>
                </a:solidFill>
                <a:latin typeface="Comic Sans MS" panose="030F0702030302020204" pitchFamily="66" charset="0"/>
              </a:rPr>
            </a:br>
            <a:r>
              <a:rPr lang="en-US" sz="5100" dirty="0">
                <a:solidFill>
                  <a:srgbClr val="FFFFFF"/>
                </a:solidFill>
                <a:latin typeface="Comic Sans MS" panose="030F0702030302020204" pitchFamily="66" charset="0"/>
              </a:rPr>
              <a:t>HYBRID</a:t>
            </a:r>
            <a:br>
              <a:rPr lang="en-US" sz="5100" dirty="0">
                <a:solidFill>
                  <a:srgbClr val="FFFFFF"/>
                </a:solidFill>
                <a:latin typeface="Comic Sans MS" panose="030F0702030302020204" pitchFamily="66" charset="0"/>
              </a:rPr>
            </a:br>
            <a:r>
              <a:rPr lang="en-US" sz="5100" dirty="0">
                <a:solidFill>
                  <a:srgbClr val="FFFFFF"/>
                </a:solidFill>
                <a:latin typeface="Comic Sans MS" panose="030F0702030302020204" pitchFamily="66" charset="0"/>
              </a:rPr>
              <a:t>LEARNING</a:t>
            </a:r>
            <a:br>
              <a:rPr lang="en-US" sz="5100" dirty="0">
                <a:solidFill>
                  <a:srgbClr val="FFFFFF"/>
                </a:solidFill>
                <a:latin typeface="Comic Sans MS" panose="030F0702030302020204" pitchFamily="66" charset="0"/>
              </a:rPr>
            </a:br>
            <a:endParaRPr lang="en-US" sz="5100" dirty="0">
              <a:solidFill>
                <a:srgbClr val="FFFFFF"/>
              </a:solidFill>
              <a:latin typeface="Comic Sans MS" panose="030F0702030302020204" pitchFamily="66" charset="0"/>
            </a:endParaRPr>
          </a:p>
        </p:txBody>
      </p:sp>
      <p:sp>
        <p:nvSpPr>
          <p:cNvPr id="3" name="Subtitle 2">
            <a:extLst>
              <a:ext uri="{FF2B5EF4-FFF2-40B4-BE49-F238E27FC236}">
                <a16:creationId xmlns:a16="http://schemas.microsoft.com/office/drawing/2014/main" id="{B7DB1BAB-FD97-4D6A-8D27-65B96449AEC7}"/>
              </a:ext>
            </a:extLst>
          </p:cNvPr>
          <p:cNvSpPr>
            <a:spLocks noGrp="1"/>
          </p:cNvSpPr>
          <p:nvPr>
            <p:ph type="subTitle" idx="1"/>
          </p:nvPr>
        </p:nvSpPr>
        <p:spPr>
          <a:xfrm>
            <a:off x="1524000" y="5084314"/>
            <a:ext cx="9144000" cy="1098395"/>
          </a:xfrm>
        </p:spPr>
        <p:txBody>
          <a:bodyPr>
            <a:normAutofit/>
          </a:bodyPr>
          <a:lstStyle/>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7899950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C4CD-B8A1-415A-9A1A-016E4ABF9D20}"/>
              </a:ext>
            </a:extLst>
          </p:cNvPr>
          <p:cNvSpPr>
            <a:spLocks noGrp="1"/>
          </p:cNvSpPr>
          <p:nvPr>
            <p:ph type="title"/>
          </p:nvPr>
        </p:nvSpPr>
        <p:spPr>
          <a:xfrm>
            <a:off x="0" y="136478"/>
            <a:ext cx="12192000" cy="3179929"/>
          </a:xfrm>
        </p:spPr>
        <p:txBody>
          <a:bodyPr/>
          <a:lstStyle/>
          <a:p>
            <a:pPr algn="ctr"/>
            <a:r>
              <a:rPr lang="en-US" dirty="0">
                <a:latin typeface="Segoe UI" panose="020B0502040204020203" pitchFamily="34" charset="0"/>
                <a:cs typeface="Segoe UI" panose="020B0502040204020203" pitchFamily="34" charset="0"/>
              </a:rPr>
              <a:t>Teaching and Learning works best   when we Frontload up front</a:t>
            </a:r>
            <a:br>
              <a:rPr lang="en-US" dirty="0"/>
            </a:br>
            <a:endParaRPr lang="en-US" dirty="0"/>
          </a:p>
        </p:txBody>
      </p:sp>
      <p:sp>
        <p:nvSpPr>
          <p:cNvPr id="3" name="Text Placeholder 2">
            <a:extLst>
              <a:ext uri="{FF2B5EF4-FFF2-40B4-BE49-F238E27FC236}">
                <a16:creationId xmlns:a16="http://schemas.microsoft.com/office/drawing/2014/main" id="{C487B259-E9FD-4830-9859-C0818BA6E51D}"/>
              </a:ext>
            </a:extLst>
          </p:cNvPr>
          <p:cNvSpPr>
            <a:spLocks noGrp="1"/>
          </p:cNvSpPr>
          <p:nvPr>
            <p:ph type="body" idx="1"/>
          </p:nvPr>
        </p:nvSpPr>
        <p:spPr/>
        <p:txBody>
          <a:bodyPr/>
          <a:lstStyle/>
          <a:p>
            <a:endParaRPr lang="en-US" dirty="0"/>
          </a:p>
        </p:txBody>
      </p:sp>
      <p:pic>
        <p:nvPicPr>
          <p:cNvPr id="5" name="Picture 4" descr="A truck driving down a dirt road&#10;&#10;Description automatically generated">
            <a:extLst>
              <a:ext uri="{FF2B5EF4-FFF2-40B4-BE49-F238E27FC236}">
                <a16:creationId xmlns:a16="http://schemas.microsoft.com/office/drawing/2014/main" id="{B7B9F1A3-C70B-4453-AB2E-149CE632F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46" y="2382044"/>
            <a:ext cx="7083190" cy="4414838"/>
          </a:xfrm>
          <a:prstGeom prst="rect">
            <a:avLst/>
          </a:prstGeom>
        </p:spPr>
      </p:pic>
    </p:spTree>
    <p:extLst>
      <p:ext uri="{BB962C8B-B14F-4D97-AF65-F5344CB8AC3E}">
        <p14:creationId xmlns:p14="http://schemas.microsoft.com/office/powerpoint/2010/main" val="97149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3B14-1F97-4E73-A56D-CEEDC0BA10CE}"/>
              </a:ext>
            </a:extLst>
          </p:cNvPr>
          <p:cNvSpPr>
            <a:spLocks noGrp="1"/>
          </p:cNvSpPr>
          <p:nvPr>
            <p:ph type="title"/>
          </p:nvPr>
        </p:nvSpPr>
        <p:spPr>
          <a:xfrm>
            <a:off x="95535" y="1458274"/>
            <a:ext cx="11523756" cy="3327490"/>
          </a:xfrm>
        </p:spPr>
        <p:txBody>
          <a:bodyPr>
            <a:normAutofit fontScale="90000"/>
          </a:bodyPr>
          <a:lstStyle/>
          <a:p>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t>
            </a:r>
            <a:r>
              <a:rPr lang="en-US" sz="8900" dirty="0">
                <a:latin typeface="Segoe UI" panose="020B0502040204020203" pitchFamily="34" charset="0"/>
                <a:cs typeface="Segoe UI" panose="020B0502040204020203" pitchFamily="34" charset="0"/>
              </a:rPr>
              <a:t>First Planning Well</a:t>
            </a:r>
            <a:br>
              <a:rPr lang="en-US" dirty="0">
                <a:latin typeface="Segoe UI" panose="020B0502040204020203" pitchFamily="34" charset="0"/>
                <a:cs typeface="Segoe UI" panose="020B0502040204020203" pitchFamily="34" charset="0"/>
              </a:rPr>
            </a:br>
            <a:br>
              <a:rPr lang="en-US" sz="7300" dirty="0"/>
            </a:br>
            <a:r>
              <a:rPr lang="en-US" sz="7300" dirty="0"/>
              <a:t>             </a:t>
            </a:r>
            <a:r>
              <a:rPr lang="en-US" sz="8900" b="1" dirty="0"/>
              <a:t>ENDS WELL</a:t>
            </a:r>
            <a:r>
              <a:rPr lang="en-US" sz="8000" dirty="0"/>
              <a:t>!</a:t>
            </a:r>
            <a:br>
              <a:rPr lang="en-US" dirty="0"/>
            </a:br>
            <a:r>
              <a:rPr lang="en-US" dirty="0"/>
              <a:t>E</a:t>
            </a:r>
            <a:br>
              <a:rPr lang="en-US" dirty="0"/>
            </a:br>
            <a:endParaRPr lang="en-US" dirty="0"/>
          </a:p>
        </p:txBody>
      </p:sp>
      <p:sp>
        <p:nvSpPr>
          <p:cNvPr id="3" name="Text Placeholder 2">
            <a:extLst>
              <a:ext uri="{FF2B5EF4-FFF2-40B4-BE49-F238E27FC236}">
                <a16:creationId xmlns:a16="http://schemas.microsoft.com/office/drawing/2014/main" id="{FF59C92C-6850-49F5-B105-74CBBD53B774}"/>
              </a:ext>
            </a:extLst>
          </p:cNvPr>
          <p:cNvSpPr>
            <a:spLocks noGrp="1"/>
          </p:cNvSpPr>
          <p:nvPr>
            <p:ph type="body" idx="1"/>
          </p:nvPr>
        </p:nvSpPr>
        <p:spPr/>
        <p:txBody>
          <a:bodyPr/>
          <a:lstStyle/>
          <a:p>
            <a:endParaRPr lang="en-US" dirty="0"/>
          </a:p>
        </p:txBody>
      </p:sp>
      <p:pic>
        <p:nvPicPr>
          <p:cNvPr id="1026" name="Picture 2" descr="2588. A Happy Teacher">
            <a:extLst>
              <a:ext uri="{FF2B5EF4-FFF2-40B4-BE49-F238E27FC236}">
                <a16:creationId xmlns:a16="http://schemas.microsoft.com/office/drawing/2014/main" id="{8871708B-0652-4A1F-BC73-2AA1EE67E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2019"/>
            <a:ext cx="6130119" cy="3903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ck to School: Beyond straight A's and APs - Pomerado News">
            <a:extLst>
              <a:ext uri="{FF2B5EF4-FFF2-40B4-BE49-F238E27FC236}">
                <a16:creationId xmlns:a16="http://schemas.microsoft.com/office/drawing/2014/main" id="{32BDE777-5C39-4FD1-8FB9-77BE86AF0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418" y="3548418"/>
            <a:ext cx="3929489" cy="30300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ᐈ Students stock pictures, Royalty Free happy students images | download on  Depositphotos®">
            <a:extLst>
              <a:ext uri="{FF2B5EF4-FFF2-40B4-BE49-F238E27FC236}">
                <a16:creationId xmlns:a16="http://schemas.microsoft.com/office/drawing/2014/main" id="{5B1205A0-7010-4762-A90A-F731A558F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94356">
            <a:off x="7318737" y="2683681"/>
            <a:ext cx="5016395" cy="340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76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oose To Be the Happy Teacher - Teresa Kwant">
            <a:extLst>
              <a:ext uri="{FF2B5EF4-FFF2-40B4-BE49-F238E27FC236}">
                <a16:creationId xmlns:a16="http://schemas.microsoft.com/office/drawing/2014/main" id="{75281117-DF03-4305-90FC-6EE666D2F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704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E2E9-E560-4669-919D-1FFE8BFEEA3F}"/>
              </a:ext>
            </a:extLst>
          </p:cNvPr>
          <p:cNvSpPr>
            <a:spLocks noGrp="1"/>
          </p:cNvSpPr>
          <p:nvPr>
            <p:ph type="title"/>
          </p:nvPr>
        </p:nvSpPr>
        <p:spPr>
          <a:xfrm>
            <a:off x="220717" y="365125"/>
            <a:ext cx="11133083" cy="969689"/>
          </a:xfrm>
        </p:spPr>
        <p:txBody>
          <a:bodyPr/>
          <a:lstStyle/>
          <a:p>
            <a:r>
              <a:rPr lang="en-US" dirty="0">
                <a:solidFill>
                  <a:srgbClr val="C00000"/>
                </a:solidFill>
                <a:latin typeface="Segoe UI" panose="020B0502040204020203" pitchFamily="34" charset="0"/>
                <a:cs typeface="Segoe UI" panose="020B0502040204020203" pitchFamily="34" charset="0"/>
              </a:rPr>
              <a:t>I. Remote Learning: Learning</a:t>
            </a:r>
          </a:p>
        </p:txBody>
      </p:sp>
      <p:sp>
        <p:nvSpPr>
          <p:cNvPr id="3" name="Content Placeholder 2">
            <a:extLst>
              <a:ext uri="{FF2B5EF4-FFF2-40B4-BE49-F238E27FC236}">
                <a16:creationId xmlns:a16="http://schemas.microsoft.com/office/drawing/2014/main" id="{2DB20ACE-3118-46C6-89E3-9EA74A9DF5BD}"/>
              </a:ext>
            </a:extLst>
          </p:cNvPr>
          <p:cNvSpPr>
            <a:spLocks noGrp="1"/>
          </p:cNvSpPr>
          <p:nvPr>
            <p:ph idx="1"/>
          </p:nvPr>
        </p:nvSpPr>
        <p:spPr>
          <a:xfrm>
            <a:off x="0" y="1334814"/>
            <a:ext cx="12675476" cy="5444358"/>
          </a:xfrm>
        </p:spPr>
        <p:txBody>
          <a:bodyPr>
            <a:normAutofit fontScale="92500"/>
          </a:bodyPr>
          <a:lstStyle/>
          <a:p>
            <a:pPr marL="0" indent="0">
              <a:buNone/>
            </a:pPr>
            <a:r>
              <a:rPr lang="en-US" sz="8800" dirty="0"/>
              <a:t>Plan a unit:</a:t>
            </a:r>
          </a:p>
          <a:p>
            <a:r>
              <a:rPr lang="en-US" sz="8800" dirty="0"/>
              <a:t>  Sketch out a unit on paper </a:t>
            </a:r>
          </a:p>
          <a:p>
            <a:r>
              <a:rPr lang="en-US" sz="8800" dirty="0"/>
              <a:t>  State the learning goals</a:t>
            </a:r>
          </a:p>
          <a:p>
            <a:r>
              <a:rPr lang="en-US" sz="8800" dirty="0"/>
              <a:t> Then activities for learning</a:t>
            </a:r>
          </a:p>
        </p:txBody>
      </p:sp>
    </p:spTree>
    <p:extLst>
      <p:ext uri="{BB962C8B-B14F-4D97-AF65-F5344CB8AC3E}">
        <p14:creationId xmlns:p14="http://schemas.microsoft.com/office/powerpoint/2010/main" val="241906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B86-A62F-4A33-A8B0-866648C365AE}"/>
              </a:ext>
            </a:extLst>
          </p:cNvPr>
          <p:cNvSpPr>
            <a:spLocks noGrp="1"/>
          </p:cNvSpPr>
          <p:nvPr>
            <p:ph type="title"/>
          </p:nvPr>
        </p:nvSpPr>
        <p:spPr>
          <a:xfrm>
            <a:off x="210207" y="365125"/>
            <a:ext cx="11143593" cy="969689"/>
          </a:xfrm>
        </p:spPr>
        <p:txBody>
          <a:bodyPr/>
          <a:lstStyle/>
          <a:p>
            <a:r>
              <a:rPr lang="en-US" dirty="0">
                <a:solidFill>
                  <a:srgbClr val="C00000"/>
                </a:solidFill>
                <a:latin typeface="Segoe UI" panose="020B0502040204020203" pitchFamily="34" charset="0"/>
                <a:cs typeface="Segoe UI" panose="020B0502040204020203" pitchFamily="34" charset="0"/>
              </a:rPr>
              <a:t>I. Remote Learning: Learning</a:t>
            </a:r>
            <a:endParaRPr lang="en-US" dirty="0"/>
          </a:p>
        </p:txBody>
      </p:sp>
      <p:sp>
        <p:nvSpPr>
          <p:cNvPr id="3" name="Content Placeholder 2">
            <a:extLst>
              <a:ext uri="{FF2B5EF4-FFF2-40B4-BE49-F238E27FC236}">
                <a16:creationId xmlns:a16="http://schemas.microsoft.com/office/drawing/2014/main" id="{E20CB184-D484-40B1-A4B5-ECB9C578F551}"/>
              </a:ext>
            </a:extLst>
          </p:cNvPr>
          <p:cNvSpPr>
            <a:spLocks noGrp="1"/>
          </p:cNvSpPr>
          <p:nvPr>
            <p:ph idx="1"/>
          </p:nvPr>
        </p:nvSpPr>
        <p:spPr>
          <a:xfrm>
            <a:off x="136634" y="1334814"/>
            <a:ext cx="11929242" cy="4842149"/>
          </a:xfrm>
        </p:spPr>
        <p:txBody>
          <a:bodyPr>
            <a:normAutofit/>
          </a:bodyPr>
          <a:lstStyle/>
          <a:p>
            <a:pPr marL="0" indent="0">
              <a:buNone/>
            </a:pPr>
            <a:r>
              <a:rPr lang="en-US" sz="4400" dirty="0">
                <a:latin typeface="Comic Sans MS" panose="030F0702030302020204" pitchFamily="66" charset="0"/>
                <a:cs typeface="Segoe UI" panose="020B0502040204020203" pitchFamily="34" charset="0"/>
              </a:rPr>
              <a:t>Example:</a:t>
            </a:r>
          </a:p>
          <a:p>
            <a:pPr marL="0" indent="0">
              <a:buNone/>
            </a:pPr>
            <a:r>
              <a:rPr lang="en-US" sz="6600" dirty="0">
                <a:latin typeface="Segoe UI" panose="020B0502040204020203" pitchFamily="34" charset="0"/>
                <a:cs typeface="Segoe UI" panose="020B0502040204020203" pitchFamily="34" charset="0"/>
              </a:rPr>
              <a:t>  Learning goal</a:t>
            </a:r>
            <a:r>
              <a:rPr lang="en-US" sz="6600" dirty="0"/>
              <a:t>:</a:t>
            </a:r>
          </a:p>
          <a:p>
            <a:pPr marL="0" indent="0">
              <a:buNone/>
            </a:pPr>
            <a:r>
              <a:rPr lang="en-US" sz="6600" dirty="0"/>
              <a:t>     Students will learn to write an   </a:t>
            </a:r>
          </a:p>
          <a:p>
            <a:pPr marL="0" indent="0">
              <a:buNone/>
            </a:pPr>
            <a:r>
              <a:rPr lang="en-US" sz="6600" dirty="0"/>
              <a:t>      essay using the Common Core </a:t>
            </a:r>
          </a:p>
          <a:p>
            <a:pPr marL="0" indent="0">
              <a:buNone/>
            </a:pPr>
            <a:r>
              <a:rPr lang="en-US" sz="6600" dirty="0"/>
              <a:t>          Standards five facets</a:t>
            </a:r>
          </a:p>
        </p:txBody>
      </p:sp>
    </p:spTree>
    <p:extLst>
      <p:ext uri="{BB962C8B-B14F-4D97-AF65-F5344CB8AC3E}">
        <p14:creationId xmlns:p14="http://schemas.microsoft.com/office/powerpoint/2010/main" val="37356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4383-1DB1-4FCB-A28D-D82DA3D6F30E}"/>
              </a:ext>
            </a:extLst>
          </p:cNvPr>
          <p:cNvSpPr>
            <a:spLocks noGrp="1"/>
          </p:cNvSpPr>
          <p:nvPr>
            <p:ph type="title"/>
          </p:nvPr>
        </p:nvSpPr>
        <p:spPr>
          <a:xfrm>
            <a:off x="315310" y="365125"/>
            <a:ext cx="11038490" cy="559785"/>
          </a:xfrm>
        </p:spPr>
        <p:txBody>
          <a:bodyPr>
            <a:normAutofit fontScale="90000"/>
          </a:bodyPr>
          <a:lstStyle/>
          <a:p>
            <a:r>
              <a:rPr lang="en-US" dirty="0">
                <a:solidFill>
                  <a:srgbClr val="C00000"/>
                </a:solidFill>
                <a:latin typeface="Segoe UI" panose="020B0502040204020203" pitchFamily="34" charset="0"/>
                <a:cs typeface="Segoe UI" panose="020B0502040204020203" pitchFamily="34" charset="0"/>
              </a:rPr>
              <a:t>I. Remote Learning: Learning</a:t>
            </a:r>
            <a:endParaRPr lang="en-US" dirty="0"/>
          </a:p>
        </p:txBody>
      </p:sp>
      <p:sp>
        <p:nvSpPr>
          <p:cNvPr id="3" name="Content Placeholder 2">
            <a:extLst>
              <a:ext uri="{FF2B5EF4-FFF2-40B4-BE49-F238E27FC236}">
                <a16:creationId xmlns:a16="http://schemas.microsoft.com/office/drawing/2014/main" id="{C7E04F8F-EDF6-4484-8781-B7A693946C31}"/>
              </a:ext>
            </a:extLst>
          </p:cNvPr>
          <p:cNvSpPr>
            <a:spLocks noGrp="1"/>
          </p:cNvSpPr>
          <p:nvPr>
            <p:ph idx="1"/>
          </p:nvPr>
        </p:nvSpPr>
        <p:spPr>
          <a:xfrm>
            <a:off x="157655" y="1040524"/>
            <a:ext cx="12034345" cy="5817476"/>
          </a:xfrm>
        </p:spPr>
        <p:txBody>
          <a:bodyPr>
            <a:normAutofit fontScale="62500" lnSpcReduction="20000"/>
          </a:bodyPr>
          <a:lstStyle/>
          <a:p>
            <a:pPr marL="0" indent="0">
              <a:buNone/>
            </a:pPr>
            <a:r>
              <a:rPr lang="en-US" sz="5700" dirty="0"/>
              <a:t>Essay writing:</a:t>
            </a:r>
          </a:p>
          <a:p>
            <a:r>
              <a:rPr lang="en-US" sz="5700" dirty="0" err="1"/>
              <a:t>Preassess</a:t>
            </a:r>
            <a:r>
              <a:rPr lang="en-US" sz="5700" dirty="0"/>
              <a:t>: What can the student(s) do now?</a:t>
            </a:r>
          </a:p>
          <a:p>
            <a:pPr marL="0" indent="0">
              <a:buNone/>
            </a:pPr>
            <a:r>
              <a:rPr lang="en-US" sz="5700" dirty="0"/>
              <a:t>                       What do they need to know?</a:t>
            </a:r>
          </a:p>
          <a:p>
            <a:pPr marL="0" indent="0">
              <a:buNone/>
            </a:pPr>
            <a:r>
              <a:rPr lang="en-US" sz="5700" dirty="0">
                <a:latin typeface="Comic Sans MS" panose="030F0702030302020204" pitchFamily="66" charset="0"/>
              </a:rPr>
              <a:t>Stepping stones</a:t>
            </a:r>
            <a:r>
              <a:rPr lang="en-US" sz="5700" dirty="0"/>
              <a:t>: </a:t>
            </a:r>
          </a:p>
          <a:p>
            <a:r>
              <a:rPr lang="en-US" sz="5700" dirty="0"/>
              <a:t>Provide rubric guide for Essay</a:t>
            </a:r>
          </a:p>
          <a:p>
            <a:r>
              <a:rPr lang="en-US" sz="5700" dirty="0"/>
              <a:t>Build skills in key needed areas: Introduction, Text evidence, Transitional words, striking language, conventions, conclusion</a:t>
            </a:r>
          </a:p>
          <a:p>
            <a:r>
              <a:rPr lang="en-US" sz="5700" dirty="0"/>
              <a:t>Develop peer edit skills (start small and focused, build to longer, better), use PowerPoints, show exemplary writing, take weak writing and improve, do “shades of meaning” activities, teacher conferencing on areas needed, revise, revise </a:t>
            </a:r>
          </a:p>
          <a:p>
            <a:r>
              <a:rPr lang="en-US" sz="5700" dirty="0"/>
              <a:t>Assess, and re-teach as needed</a:t>
            </a:r>
          </a:p>
          <a:p>
            <a:endParaRPr lang="en-US" dirty="0"/>
          </a:p>
          <a:p>
            <a:endParaRPr lang="en-US" dirty="0"/>
          </a:p>
        </p:txBody>
      </p:sp>
    </p:spTree>
    <p:extLst>
      <p:ext uri="{BB962C8B-B14F-4D97-AF65-F5344CB8AC3E}">
        <p14:creationId xmlns:p14="http://schemas.microsoft.com/office/powerpoint/2010/main" val="18512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77FB-23D4-47CE-B970-390B2DE4B69F}"/>
              </a:ext>
            </a:extLst>
          </p:cNvPr>
          <p:cNvSpPr>
            <a:spLocks noGrp="1"/>
          </p:cNvSpPr>
          <p:nvPr>
            <p:ph type="title"/>
          </p:nvPr>
        </p:nvSpPr>
        <p:spPr>
          <a:xfrm>
            <a:off x="178676" y="110360"/>
            <a:ext cx="11175124" cy="719958"/>
          </a:xfrm>
        </p:spPr>
        <p:txBody>
          <a:bodyPr>
            <a:normAutofit/>
          </a:bodyPr>
          <a:lstStyle/>
          <a:p>
            <a:r>
              <a:rPr lang="en-US" dirty="0">
                <a:solidFill>
                  <a:srgbClr val="C00000"/>
                </a:solidFill>
                <a:latin typeface="Segoe UI" panose="020B0502040204020203" pitchFamily="34" charset="0"/>
                <a:cs typeface="Segoe UI" panose="020B0502040204020203" pitchFamily="34" charset="0"/>
              </a:rPr>
              <a:t>I. Remote Learning: Learning</a:t>
            </a:r>
            <a:endParaRPr lang="en-US" dirty="0"/>
          </a:p>
        </p:txBody>
      </p:sp>
      <p:sp>
        <p:nvSpPr>
          <p:cNvPr id="3" name="Content Placeholder 2">
            <a:extLst>
              <a:ext uri="{FF2B5EF4-FFF2-40B4-BE49-F238E27FC236}">
                <a16:creationId xmlns:a16="http://schemas.microsoft.com/office/drawing/2014/main" id="{A89941DE-EF93-4338-A6E1-4DF7E3A9FE4C}"/>
              </a:ext>
            </a:extLst>
          </p:cNvPr>
          <p:cNvSpPr>
            <a:spLocks noGrp="1"/>
          </p:cNvSpPr>
          <p:nvPr>
            <p:ph idx="1"/>
          </p:nvPr>
        </p:nvSpPr>
        <p:spPr>
          <a:xfrm>
            <a:off x="0" y="956441"/>
            <a:ext cx="12192000" cy="5791200"/>
          </a:xfrm>
        </p:spPr>
        <p:txBody>
          <a:bodyPr/>
          <a:lstStyle/>
          <a:p>
            <a:pPr marL="0" indent="0">
              <a:buNone/>
            </a:pPr>
            <a:r>
              <a:rPr lang="en-US" sz="4800" dirty="0"/>
              <a:t>The Learning Goal is what’s </a:t>
            </a:r>
            <a:r>
              <a:rPr lang="en-US" sz="4800" dirty="0">
                <a:solidFill>
                  <a:srgbClr val="C00000"/>
                </a:solidFill>
              </a:rPr>
              <a:t>essential</a:t>
            </a:r>
            <a:r>
              <a:rPr lang="en-US" sz="4800" dirty="0"/>
              <a:t> to learn, </a:t>
            </a:r>
          </a:p>
          <a:p>
            <a:pPr marL="0" indent="0">
              <a:buNone/>
            </a:pPr>
            <a:r>
              <a:rPr lang="en-US" sz="4800" dirty="0"/>
              <a:t>    not just nice to know, tangential, fun to learn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A crowd of people&#10;&#10;Description automatically generated">
            <a:extLst>
              <a:ext uri="{FF2B5EF4-FFF2-40B4-BE49-F238E27FC236}">
                <a16:creationId xmlns:a16="http://schemas.microsoft.com/office/drawing/2014/main" id="{B57DF7FF-393D-4144-B6F9-3F8B54D61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2" y="2543502"/>
            <a:ext cx="11351172" cy="4314497"/>
          </a:xfrm>
          <a:prstGeom prst="rect">
            <a:avLst/>
          </a:prstGeom>
        </p:spPr>
      </p:pic>
    </p:spTree>
    <p:extLst>
      <p:ext uri="{BB962C8B-B14F-4D97-AF65-F5344CB8AC3E}">
        <p14:creationId xmlns:p14="http://schemas.microsoft.com/office/powerpoint/2010/main" val="289406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8A643-168D-476F-9A24-F0F5C08E15F8}"/>
              </a:ext>
            </a:extLst>
          </p:cNvPr>
          <p:cNvSpPr>
            <a:spLocks noGrp="1"/>
          </p:cNvSpPr>
          <p:nvPr>
            <p:ph type="title"/>
          </p:nvPr>
        </p:nvSpPr>
        <p:spPr>
          <a:xfrm>
            <a:off x="589560" y="150125"/>
            <a:ext cx="4560584" cy="1495945"/>
          </a:xfrm>
        </p:spPr>
        <p:txBody>
          <a:bodyPr anchor="ctr">
            <a:normAutofit/>
          </a:bodyPr>
          <a:lstStyle/>
          <a:p>
            <a:r>
              <a:rPr lang="en-US" sz="3700" dirty="0">
                <a:solidFill>
                  <a:srgbClr val="C00000"/>
                </a:solidFill>
                <a:latin typeface="Segoe UI" panose="020B0502040204020203" pitchFamily="34" charset="0"/>
                <a:cs typeface="Segoe UI" panose="020B0502040204020203" pitchFamily="34" charset="0"/>
              </a:rPr>
              <a:t>I. Remote Learning: Learning</a:t>
            </a:r>
            <a:endParaRPr lang="en-US" sz="3700" dirty="0">
              <a:solidFill>
                <a:srgbClr val="C00000"/>
              </a:solidFill>
            </a:endParaRPr>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090110-D1E7-4457-B120-546E7DAD7B0D}"/>
              </a:ext>
            </a:extLst>
          </p:cNvPr>
          <p:cNvSpPr>
            <a:spLocks noGrp="1"/>
          </p:cNvSpPr>
          <p:nvPr>
            <p:ph idx="1"/>
          </p:nvPr>
        </p:nvSpPr>
        <p:spPr>
          <a:xfrm>
            <a:off x="159341" y="2330505"/>
            <a:ext cx="5526468" cy="4526860"/>
          </a:xfrm>
        </p:spPr>
        <p:txBody>
          <a:bodyPr anchor="ctr">
            <a:normAutofit fontScale="32500" lnSpcReduction="20000"/>
          </a:bodyPr>
          <a:lstStyle/>
          <a:p>
            <a:pPr marL="0" indent="0">
              <a:buNone/>
            </a:pPr>
            <a:r>
              <a:rPr lang="en-US" sz="13500" dirty="0">
                <a:latin typeface="Segoe UI" panose="020B0502040204020203" pitchFamily="34" charset="0"/>
                <a:cs typeface="Segoe UI" panose="020B0502040204020203" pitchFamily="34" charset="0"/>
              </a:rPr>
              <a:t>The Stepping Stones to learning aren’t just activities, fun to do </a:t>
            </a:r>
          </a:p>
          <a:p>
            <a:pPr marL="0" indent="0">
              <a:buNone/>
            </a:pPr>
            <a:endParaRPr lang="en-US" sz="13500" dirty="0">
              <a:latin typeface="Segoe UI" panose="020B0502040204020203" pitchFamily="34" charset="0"/>
              <a:cs typeface="Segoe UI" panose="020B0502040204020203" pitchFamily="34" charset="0"/>
            </a:endParaRPr>
          </a:p>
          <a:p>
            <a:pPr marL="0" indent="0">
              <a:buNone/>
            </a:pPr>
            <a:r>
              <a:rPr lang="en-US" sz="13500" dirty="0">
                <a:latin typeface="Segoe UI" panose="020B0502040204020203" pitchFamily="34" charset="0"/>
                <a:cs typeface="Segoe UI" panose="020B0502040204020203" pitchFamily="34" charset="0"/>
              </a:rPr>
              <a:t>They’re the </a:t>
            </a:r>
          </a:p>
          <a:p>
            <a:pPr marL="0" indent="0">
              <a:buNone/>
            </a:pPr>
            <a:r>
              <a:rPr lang="en-US" sz="13500" dirty="0">
                <a:latin typeface="Segoe UI" panose="020B0502040204020203" pitchFamily="34" charset="0"/>
                <a:cs typeface="Segoe UI" panose="020B0502040204020203" pitchFamily="34" charset="0"/>
              </a:rPr>
              <a:t>Learning Activities to develop that learning</a:t>
            </a:r>
          </a:p>
          <a:p>
            <a:pPr marL="0" indent="0">
              <a:buNone/>
            </a:pPr>
            <a:endParaRPr lang="en-US" sz="2000" dirty="0"/>
          </a:p>
          <a:p>
            <a:pPr marL="0" indent="0">
              <a:buNone/>
            </a:pPr>
            <a:r>
              <a:rPr lang="en-US" sz="2000" dirty="0"/>
              <a:t>             </a:t>
            </a:r>
          </a:p>
          <a:p>
            <a:pPr marL="0" indent="0">
              <a:buNone/>
            </a:pPr>
            <a:r>
              <a:rPr lang="en-US" sz="2000" dirty="0"/>
              <a:t>               </a:t>
            </a:r>
          </a:p>
          <a:p>
            <a:endParaRPr lang="en-US" sz="2000" b="1" dirty="0"/>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ighland Dunes Sweetwater Stepping Stone &amp; Reviews | Wayfair">
            <a:extLst>
              <a:ext uri="{FF2B5EF4-FFF2-40B4-BE49-F238E27FC236}">
                <a16:creationId xmlns:a16="http://schemas.microsoft.com/office/drawing/2014/main" id="{97CE5E47-BE02-4D6C-A2AB-4ACC86215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6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02C7D0-782D-4D88-A8A4-A32C81AA6080}"/>
              </a:ext>
            </a:extLst>
          </p:cNvPr>
          <p:cNvSpPr>
            <a:spLocks noGrp="1"/>
          </p:cNvSpPr>
          <p:nvPr>
            <p:ph type="title"/>
          </p:nvPr>
        </p:nvSpPr>
        <p:spPr>
          <a:xfrm>
            <a:off x="958506" y="635714"/>
            <a:ext cx="10264697" cy="1624010"/>
          </a:xfrm>
        </p:spPr>
        <p:txBody>
          <a:bodyPr>
            <a:normAutofit/>
          </a:bodyPr>
          <a:lstStyle/>
          <a:p>
            <a:r>
              <a:rPr lang="en-US" sz="4000" dirty="0">
                <a:solidFill>
                  <a:srgbClr val="FFFFFF"/>
                </a:solidFill>
              </a:rPr>
              <a:t>               </a:t>
            </a:r>
            <a:r>
              <a:rPr lang="en-US" sz="4800" dirty="0">
                <a:solidFill>
                  <a:srgbClr val="FFFFFF"/>
                </a:solidFill>
              </a:rPr>
              <a:t>Tips for Learning New Tools</a:t>
            </a:r>
          </a:p>
        </p:txBody>
      </p:sp>
      <p:sp>
        <p:nvSpPr>
          <p:cNvPr id="3" name="Content Placeholder 2">
            <a:extLst>
              <a:ext uri="{FF2B5EF4-FFF2-40B4-BE49-F238E27FC236}">
                <a16:creationId xmlns:a16="http://schemas.microsoft.com/office/drawing/2014/main" id="{D1DE4F4C-EB8B-4439-8922-8CBB8DC96303}"/>
              </a:ext>
            </a:extLst>
          </p:cNvPr>
          <p:cNvSpPr>
            <a:spLocks noGrp="1"/>
          </p:cNvSpPr>
          <p:nvPr>
            <p:ph idx="1"/>
          </p:nvPr>
        </p:nvSpPr>
        <p:spPr>
          <a:xfrm>
            <a:off x="1367624" y="2490436"/>
            <a:ext cx="9755301" cy="3567173"/>
          </a:xfrm>
        </p:spPr>
        <p:txBody>
          <a:bodyPr anchor="ctr">
            <a:normAutofit fontScale="92500"/>
          </a:bodyPr>
          <a:lstStyle/>
          <a:p>
            <a:pPr marL="0" indent="0">
              <a:buNone/>
            </a:pPr>
            <a:r>
              <a:rPr lang="en-US" sz="4400" dirty="0">
                <a:latin typeface="Segoe UI" panose="020B0502040204020203" pitchFamily="34" charset="0"/>
                <a:cs typeface="Segoe UI" panose="020B0502040204020203" pitchFamily="34" charset="0"/>
              </a:rPr>
              <a:t>Video tutorials abound, including YouTube videos. Google a question. In asking for help, state specifically what you need, Start with just the basics and move up from there. </a:t>
            </a:r>
            <a:r>
              <a:rPr lang="en-US" sz="4400" dirty="0" err="1">
                <a:latin typeface="Segoe UI" panose="020B0502040204020203" pitchFamily="34" charset="0"/>
                <a:cs typeface="Segoe UI" panose="020B0502040204020203" pitchFamily="34" charset="0"/>
              </a:rPr>
              <a:t>Flipgrid</a:t>
            </a:r>
            <a:r>
              <a:rPr lang="en-US" sz="4400" dirty="0">
                <a:latin typeface="Segoe UI" panose="020B0502040204020203" pitchFamily="34" charset="0"/>
                <a:cs typeface="Segoe UI" panose="020B0502040204020203" pitchFamily="34" charset="0"/>
              </a:rPr>
              <a:t> tutorial: </a:t>
            </a:r>
          </a:p>
          <a:p>
            <a:pPr marL="0" indent="0">
              <a:buNone/>
            </a:pP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https://www.youtube.com/watch?v=vJOoloQ7k5Q</a:t>
            </a:r>
            <a:endParaRPr lang="en-US" sz="3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704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33E4F54-C546-4393-93A3-B7417B4048F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                         Learning Activity Tip</a:t>
            </a:r>
          </a:p>
        </p:txBody>
      </p:sp>
      <p:sp>
        <p:nvSpPr>
          <p:cNvPr id="3" name="Content Placeholder 2">
            <a:extLst>
              <a:ext uri="{FF2B5EF4-FFF2-40B4-BE49-F238E27FC236}">
                <a16:creationId xmlns:a16="http://schemas.microsoft.com/office/drawing/2014/main" id="{3271D0FD-D491-4810-BE85-8D11AB92C8D7}"/>
              </a:ext>
            </a:extLst>
          </p:cNvPr>
          <p:cNvSpPr>
            <a:spLocks noGrp="1"/>
          </p:cNvSpPr>
          <p:nvPr>
            <p:ph idx="1"/>
          </p:nvPr>
        </p:nvSpPr>
        <p:spPr>
          <a:xfrm>
            <a:off x="1367624" y="2490436"/>
            <a:ext cx="9708995" cy="3567173"/>
          </a:xfrm>
        </p:spPr>
        <p:txBody>
          <a:bodyPr anchor="ctr">
            <a:noAutofit/>
          </a:bodyPr>
          <a:lstStyle/>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Teachers find it easier to break students into small groups and monitor group discussions in Zoom, rather than with Google Meet.</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Video tutorials on creating breakout groups in Zoom and Meet abound.</a:t>
            </a:r>
          </a:p>
        </p:txBody>
      </p:sp>
    </p:spTree>
    <p:extLst>
      <p:ext uri="{BB962C8B-B14F-4D97-AF65-F5344CB8AC3E}">
        <p14:creationId xmlns:p14="http://schemas.microsoft.com/office/powerpoint/2010/main" val="313101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3CD4-19F4-425D-9E34-961383599F15}"/>
              </a:ext>
            </a:extLst>
          </p:cNvPr>
          <p:cNvSpPr>
            <a:spLocks noGrp="1"/>
          </p:cNvSpPr>
          <p:nvPr>
            <p:ph type="title"/>
          </p:nvPr>
        </p:nvSpPr>
        <p:spPr>
          <a:xfrm>
            <a:off x="176048" y="-84081"/>
            <a:ext cx="10515600" cy="1351128"/>
          </a:xfrm>
        </p:spPr>
        <p:txBody>
          <a:bodyPr/>
          <a:lstStyle/>
          <a:p>
            <a:r>
              <a:rPr lang="en-US" dirty="0">
                <a:solidFill>
                  <a:schemeClr val="accent6">
                    <a:lumMod val="75000"/>
                  </a:schemeClr>
                </a:solidFill>
              </a:rPr>
              <a:t>Bridging the Gap to Remote Learning</a:t>
            </a:r>
          </a:p>
        </p:txBody>
      </p:sp>
      <p:pic>
        <p:nvPicPr>
          <p:cNvPr id="6" name="Content Placeholder 5" descr="Silhouette of preschool child, jumping over gap">
            <a:hlinkClick r:id="rId2"/>
            <a:extLst>
              <a:ext uri="{FF2B5EF4-FFF2-40B4-BE49-F238E27FC236}">
                <a16:creationId xmlns:a16="http://schemas.microsoft.com/office/drawing/2014/main" id="{586D8FA0-AC43-4C59-9B39-118F36E93AC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23582"/>
            <a:ext cx="12192000" cy="5834418"/>
          </a:xfrm>
          <a:prstGeom prst="rect">
            <a:avLst/>
          </a:prstGeom>
          <a:noFill/>
          <a:ln>
            <a:noFill/>
          </a:ln>
        </p:spPr>
      </p:pic>
    </p:spTree>
    <p:extLst>
      <p:ext uri="{BB962C8B-B14F-4D97-AF65-F5344CB8AC3E}">
        <p14:creationId xmlns:p14="http://schemas.microsoft.com/office/powerpoint/2010/main" val="3128715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F688-7FD2-420C-B78B-D47E15F62C92}"/>
              </a:ext>
            </a:extLst>
          </p:cNvPr>
          <p:cNvSpPr>
            <a:spLocks noGrp="1"/>
          </p:cNvSpPr>
          <p:nvPr>
            <p:ph type="title"/>
          </p:nvPr>
        </p:nvSpPr>
        <p:spPr>
          <a:xfrm>
            <a:off x="164591" y="-658367"/>
            <a:ext cx="12027407" cy="2349056"/>
          </a:xfrm>
        </p:spPr>
        <p:txBody>
          <a:bodyPr/>
          <a:lstStyle/>
          <a:p>
            <a:r>
              <a:rPr lang="en-US" dirty="0"/>
              <a:t>Recommendation: To Establish Learning as a Goal </a:t>
            </a:r>
          </a:p>
        </p:txBody>
      </p:sp>
      <p:sp>
        <p:nvSpPr>
          <p:cNvPr id="3" name="Content Placeholder 2">
            <a:extLst>
              <a:ext uri="{FF2B5EF4-FFF2-40B4-BE49-F238E27FC236}">
                <a16:creationId xmlns:a16="http://schemas.microsoft.com/office/drawing/2014/main" id="{C1723417-B7E0-42E0-BE29-4128CCC89DCB}"/>
              </a:ext>
            </a:extLst>
          </p:cNvPr>
          <p:cNvSpPr>
            <a:spLocks noGrp="1"/>
          </p:cNvSpPr>
          <p:nvPr>
            <p:ph idx="1"/>
          </p:nvPr>
        </p:nvSpPr>
        <p:spPr>
          <a:xfrm>
            <a:off x="164592" y="1170432"/>
            <a:ext cx="12027408" cy="5541264"/>
          </a:xfrm>
        </p:spPr>
        <p:txBody>
          <a:bodyPr>
            <a:noAutofit/>
          </a:bodyPr>
          <a:lstStyle/>
          <a:p>
            <a:pPr marL="0" indent="0">
              <a:buNone/>
            </a:pPr>
            <a:r>
              <a:rPr lang="en-US" sz="4000" dirty="0">
                <a:latin typeface="Segoe UI" panose="020B0502040204020203" pitchFamily="34" charset="0"/>
                <a:cs typeface="Segoe UI" panose="020B0502040204020203" pitchFamily="34" charset="0"/>
              </a:rPr>
              <a:t>Sept 15</a:t>
            </a:r>
          </a:p>
          <a:p>
            <a:pPr marL="0" indent="0">
              <a:buNone/>
            </a:pPr>
            <a:r>
              <a:rPr lang="en-US" sz="4000" i="1" dirty="0">
                <a:latin typeface="Segoe UI" panose="020B0502040204020203" pitchFamily="34" charset="0"/>
                <a:cs typeface="Segoe UI" panose="020B0502040204020203" pitchFamily="34" charset="0"/>
              </a:rPr>
              <a:t>Getting to know you </a:t>
            </a:r>
            <a:r>
              <a:rPr lang="en-US" sz="4000" dirty="0">
                <a:latin typeface="Segoe UI" panose="020B0502040204020203" pitchFamily="34" charset="0"/>
                <a:cs typeface="Segoe UI" panose="020B0502040204020203" pitchFamily="34" charset="0"/>
              </a:rPr>
              <a:t>day</a:t>
            </a:r>
          </a:p>
          <a:p>
            <a:pPr marL="0" indent="0">
              <a:buNone/>
            </a:pPr>
            <a:r>
              <a:rPr lang="en-US" sz="4000" dirty="0">
                <a:latin typeface="Segoe UI" panose="020B0502040204020203" pitchFamily="34" charset="0"/>
                <a:cs typeface="Segoe UI" panose="020B0502040204020203" pitchFamily="34" charset="0"/>
              </a:rPr>
              <a:t>Create a fully remote learning plan for these first 4 days to establish learning as a goal</a:t>
            </a:r>
          </a:p>
          <a:p>
            <a:pPr marL="0" indent="0">
              <a:buNone/>
            </a:pPr>
            <a:r>
              <a:rPr lang="en-US" sz="4000" dirty="0">
                <a:latin typeface="Segoe UI" panose="020B0502040204020203" pitchFamily="34" charset="0"/>
                <a:cs typeface="Segoe UI" panose="020B0502040204020203" pitchFamily="34" charset="0"/>
              </a:rPr>
              <a:t>             Self-Assess this work, Poll students.</a:t>
            </a:r>
          </a:p>
          <a:p>
            <a:pPr marL="0" indent="0">
              <a:buNone/>
            </a:pPr>
            <a:r>
              <a:rPr lang="en-US" sz="4000" dirty="0">
                <a:latin typeface="Segoe UI" panose="020B0502040204020203" pitchFamily="34" charset="0"/>
                <a:cs typeface="Segoe UI" panose="020B0502040204020203" pitchFamily="34" charset="0"/>
              </a:rPr>
              <a:t>Sept 16- 21</a:t>
            </a:r>
          </a:p>
          <a:p>
            <a:pPr marL="0" indent="0">
              <a:buNone/>
            </a:pPr>
            <a:r>
              <a:rPr lang="en-US" sz="4000" dirty="0">
                <a:latin typeface="Segoe UI" panose="020B0502040204020203" pitchFamily="34" charset="0"/>
                <a:cs typeface="Segoe UI" panose="020B0502040204020203" pitchFamily="34" charset="0"/>
              </a:rPr>
              <a:t>Introduce and implement a 5- or 6-day fully remote unit with clear Learning Goals, Stepping Stones learning activities, Assessment</a:t>
            </a:r>
          </a:p>
        </p:txBody>
      </p:sp>
    </p:spTree>
    <p:extLst>
      <p:ext uri="{BB962C8B-B14F-4D97-AF65-F5344CB8AC3E}">
        <p14:creationId xmlns:p14="http://schemas.microsoft.com/office/powerpoint/2010/main" val="105678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CC67-4360-4DBD-8BB6-DEC7294A83C4}"/>
              </a:ext>
            </a:extLst>
          </p:cNvPr>
          <p:cNvSpPr>
            <a:spLocks noGrp="1"/>
          </p:cNvSpPr>
          <p:nvPr>
            <p:ph type="title"/>
          </p:nvPr>
        </p:nvSpPr>
        <p:spPr>
          <a:xfrm>
            <a:off x="838200" y="164593"/>
            <a:ext cx="10515600" cy="1526096"/>
          </a:xfrm>
        </p:spPr>
        <p:txBody>
          <a:bodyPr/>
          <a:lstStyle/>
          <a:p>
            <a:r>
              <a:rPr lang="en-US" dirty="0"/>
              <a:t>Recommendation: In hybrid learning:</a:t>
            </a:r>
          </a:p>
        </p:txBody>
      </p:sp>
      <p:sp>
        <p:nvSpPr>
          <p:cNvPr id="3" name="Content Placeholder 2">
            <a:extLst>
              <a:ext uri="{FF2B5EF4-FFF2-40B4-BE49-F238E27FC236}">
                <a16:creationId xmlns:a16="http://schemas.microsoft.com/office/drawing/2014/main" id="{D65BE6DF-4BCB-4665-8548-75164CACE52C}"/>
              </a:ext>
            </a:extLst>
          </p:cNvPr>
          <p:cNvSpPr>
            <a:spLocks noGrp="1"/>
          </p:cNvSpPr>
          <p:nvPr>
            <p:ph idx="1"/>
          </p:nvPr>
        </p:nvSpPr>
        <p:spPr>
          <a:xfrm>
            <a:off x="182880" y="1298448"/>
            <a:ext cx="12307824" cy="5394959"/>
          </a:xfrm>
        </p:spPr>
        <p:txBody>
          <a:bodyPr>
            <a:noAutofit/>
          </a:bodyPr>
          <a:lstStyle/>
          <a:p>
            <a:pPr marL="0" indent="0">
              <a:buNone/>
            </a:pPr>
            <a:r>
              <a:rPr lang="en-US" sz="4400" dirty="0">
                <a:latin typeface="Segoe UI" panose="020B0502040204020203" pitchFamily="34" charset="0"/>
                <a:cs typeface="Segoe UI" panose="020B0502040204020203" pitchFamily="34" charset="0"/>
              </a:rPr>
              <a:t>As you go, you’ll see which strategies work better for Remote or in-class:</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Are you and your students best at class discussion mode for Remote, in Google Meet or Zoom, or does this work better these different days in in-class work?</a:t>
            </a:r>
          </a:p>
          <a:p>
            <a:pPr marL="0" indent="0">
              <a:buNone/>
            </a:pPr>
            <a:r>
              <a:rPr lang="en-US" sz="4400" dirty="0">
                <a:latin typeface="Segoe UI" panose="020B0502040204020203" pitchFamily="34" charset="0"/>
                <a:cs typeface="Segoe UI" panose="020B0502040204020203" pitchFamily="34" charset="0"/>
              </a:rPr>
              <a:t>Is it best to present in Remote or in-class mode?</a:t>
            </a:r>
          </a:p>
        </p:txBody>
      </p:sp>
    </p:spTree>
    <p:extLst>
      <p:ext uri="{BB962C8B-B14F-4D97-AF65-F5344CB8AC3E}">
        <p14:creationId xmlns:p14="http://schemas.microsoft.com/office/powerpoint/2010/main" val="244468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B14C-65F5-4616-AF27-AFEC0BB6E5F5}"/>
              </a:ext>
            </a:extLst>
          </p:cNvPr>
          <p:cNvSpPr>
            <a:spLocks noGrp="1"/>
          </p:cNvSpPr>
          <p:nvPr>
            <p:ph type="title"/>
          </p:nvPr>
        </p:nvSpPr>
        <p:spPr>
          <a:xfrm>
            <a:off x="838200" y="365126"/>
            <a:ext cx="10515600" cy="18351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F6EBCE3-7E8F-4ECC-8E9C-14C32B5D7351}"/>
              </a:ext>
            </a:extLst>
          </p:cNvPr>
          <p:cNvSpPr>
            <a:spLocks noGrp="1"/>
          </p:cNvSpPr>
          <p:nvPr>
            <p:ph idx="1"/>
          </p:nvPr>
        </p:nvSpPr>
        <p:spPr>
          <a:xfrm>
            <a:off x="0" y="548640"/>
            <a:ext cx="12192000" cy="6309360"/>
          </a:xfrm>
        </p:spPr>
        <p:txBody>
          <a:bodyPr>
            <a:normAutofit/>
          </a:bodyPr>
          <a:lstStyle/>
          <a:p>
            <a:pPr marL="0" indent="0">
              <a:buNone/>
            </a:pPr>
            <a:r>
              <a:rPr lang="en-US" sz="4800" dirty="0">
                <a:latin typeface="Segoe UI" panose="020B0502040204020203" pitchFamily="34" charset="0"/>
                <a:cs typeface="Segoe UI" panose="020B0502040204020203" pitchFamily="34" charset="0"/>
              </a:rPr>
              <a:t>Stop and Reflect:</a:t>
            </a:r>
          </a:p>
          <a:p>
            <a:pPr marL="0" indent="0">
              <a:buNone/>
            </a:pPr>
            <a:endParaRPr lang="en-US" sz="4800" dirty="0">
              <a:latin typeface="Segoe UI" panose="020B0502040204020203" pitchFamily="34" charset="0"/>
              <a:cs typeface="Segoe UI" panose="020B0502040204020203" pitchFamily="34" charset="0"/>
            </a:endParaRPr>
          </a:p>
          <a:p>
            <a:pPr marL="0" indent="0">
              <a:buNone/>
            </a:pPr>
            <a:r>
              <a:rPr lang="en-US" sz="4800" dirty="0">
                <a:latin typeface="Segoe UI" panose="020B0502040204020203" pitchFamily="34" charset="0"/>
                <a:cs typeface="Segoe UI" panose="020B0502040204020203" pitchFamily="34" charset="0"/>
              </a:rPr>
              <a:t>What are my values with school re-opening?</a:t>
            </a:r>
          </a:p>
          <a:p>
            <a:pPr marL="0" indent="0">
              <a:buNone/>
            </a:pPr>
            <a:endParaRPr lang="en-US" sz="4800" dirty="0">
              <a:latin typeface="Segoe UI" panose="020B0502040204020203" pitchFamily="34" charset="0"/>
              <a:cs typeface="Segoe UI" panose="020B0502040204020203" pitchFamily="34" charset="0"/>
            </a:endParaRPr>
          </a:p>
          <a:p>
            <a:pPr marL="0" indent="0">
              <a:buNone/>
            </a:pPr>
            <a:r>
              <a:rPr lang="en-US" sz="4800" dirty="0">
                <a:latin typeface="Segoe UI" panose="020B0502040204020203" pitchFamily="34" charset="0"/>
                <a:cs typeface="Segoe UI" panose="020B0502040204020203" pitchFamily="34" charset="0"/>
              </a:rPr>
              <a:t>What are Learning Goals I most need to work on?</a:t>
            </a:r>
          </a:p>
          <a:p>
            <a:pPr marL="0" indent="0">
              <a:buNone/>
            </a:pPr>
            <a:endParaRPr lang="en-US" sz="4800" dirty="0">
              <a:latin typeface="Segoe UI" panose="020B0502040204020203" pitchFamily="34" charset="0"/>
              <a:cs typeface="Segoe UI" panose="020B0502040204020203" pitchFamily="34" charset="0"/>
            </a:endParaRPr>
          </a:p>
          <a:p>
            <a:pPr marL="0" indent="0">
              <a:buNone/>
            </a:pPr>
            <a:r>
              <a:rPr lang="en-US" sz="4800" dirty="0">
                <a:latin typeface="Segoe UI" panose="020B0502040204020203" pitchFamily="34" charset="0"/>
                <a:cs typeface="Segoe UI" panose="020B0502040204020203" pitchFamily="34" charset="0"/>
              </a:rPr>
              <a:t>How can I get better with Remote Learning?</a:t>
            </a:r>
          </a:p>
          <a:p>
            <a:pPr marL="0" indent="0">
              <a:buNone/>
            </a:pPr>
            <a:endParaRPr lang="en-US" sz="4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19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BC03-E78A-4555-955F-F4AEB4095AF8}"/>
              </a:ext>
            </a:extLst>
          </p:cNvPr>
          <p:cNvSpPr>
            <a:spLocks noGrp="1"/>
          </p:cNvSpPr>
          <p:nvPr>
            <p:ph type="title"/>
          </p:nvPr>
        </p:nvSpPr>
        <p:spPr>
          <a:xfrm>
            <a:off x="838200" y="365125"/>
            <a:ext cx="10515600" cy="62284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F27DD59-AFF5-4D93-9F25-1BA483952E31}"/>
              </a:ext>
            </a:extLst>
          </p:cNvPr>
          <p:cNvSpPr>
            <a:spLocks noGrp="1"/>
          </p:cNvSpPr>
          <p:nvPr>
            <p:ph idx="1"/>
          </p:nvPr>
        </p:nvSpPr>
        <p:spPr>
          <a:xfrm>
            <a:off x="42041" y="29095"/>
            <a:ext cx="12107917" cy="6799810"/>
          </a:xfrm>
        </p:spPr>
        <p:style>
          <a:lnRef idx="2">
            <a:schemeClr val="accent5">
              <a:shade val="50000"/>
            </a:schemeClr>
          </a:lnRef>
          <a:fillRef idx="1">
            <a:schemeClr val="accent5"/>
          </a:fillRef>
          <a:effectRef idx="0">
            <a:schemeClr val="accent5"/>
          </a:effectRef>
          <a:fontRef idx="minor">
            <a:schemeClr val="lt1"/>
          </a:fontRef>
        </p:style>
        <p:txBody>
          <a:bodyPr/>
          <a:lstStyle/>
          <a:p>
            <a:endParaRPr lang="en-US" dirty="0"/>
          </a:p>
          <a:p>
            <a:endParaRPr lang="en-US" dirty="0"/>
          </a:p>
          <a:p>
            <a:endParaRPr lang="en-US" dirty="0"/>
          </a:p>
          <a:p>
            <a:pPr marL="0" indent="0" algn="ctr">
              <a:buNone/>
            </a:pPr>
            <a:r>
              <a:rPr lang="en-US" sz="8000" dirty="0">
                <a:latin typeface="Segoe UI" panose="020B0502040204020203" pitchFamily="34" charset="0"/>
                <a:cs typeface="Segoe UI" panose="020B0502040204020203" pitchFamily="34" charset="0"/>
              </a:rPr>
              <a:t>ENGAGING ALL STUDENTS</a:t>
            </a:r>
          </a:p>
        </p:txBody>
      </p:sp>
    </p:spTree>
    <p:extLst>
      <p:ext uri="{BB962C8B-B14F-4D97-AF65-F5344CB8AC3E}">
        <p14:creationId xmlns:p14="http://schemas.microsoft.com/office/powerpoint/2010/main" val="120399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EB669-3361-4540-9886-8882A68B63E8}"/>
              </a:ext>
            </a:extLst>
          </p:cNvPr>
          <p:cNvSpPr>
            <a:spLocks noGrp="1"/>
          </p:cNvSpPr>
          <p:nvPr>
            <p:ph type="title"/>
          </p:nvPr>
        </p:nvSpPr>
        <p:spPr>
          <a:xfrm>
            <a:off x="841248" y="251312"/>
            <a:ext cx="10506456" cy="225216"/>
          </a:xfrm>
        </p:spPr>
        <p:txBody>
          <a:bodyPr anchor="ctr">
            <a:normAutofit fontScale="90000"/>
          </a:bodyPr>
          <a:lstStyle/>
          <a:p>
            <a:br>
              <a:rPr lang="en-US" dirty="0"/>
            </a:br>
            <a:endParaRPr lang="en-US" dirty="0"/>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932D19B-AD19-4E62-93B5-B4694187F093}"/>
              </a:ext>
            </a:extLst>
          </p:cNvPr>
          <p:cNvGraphicFramePr>
            <a:graphicFrameLocks noGrp="1"/>
          </p:cNvGraphicFramePr>
          <p:nvPr>
            <p:ph idx="1"/>
            <p:extLst>
              <p:ext uri="{D42A27DB-BD31-4B8C-83A1-F6EECF244321}">
                <p14:modId xmlns:p14="http://schemas.microsoft.com/office/powerpoint/2010/main" val="3001615670"/>
              </p:ext>
            </p:extLst>
          </p:nvPr>
        </p:nvGraphicFramePr>
        <p:xfrm>
          <a:off x="1" y="94593"/>
          <a:ext cx="12065875" cy="6763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452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1A94DE7-6A68-47B5-9610-1926491F6B5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                  ENGAGING ALL STUDENTS</a:t>
            </a:r>
          </a:p>
        </p:txBody>
      </p:sp>
      <p:sp>
        <p:nvSpPr>
          <p:cNvPr id="3" name="Content Placeholder 2">
            <a:extLst>
              <a:ext uri="{FF2B5EF4-FFF2-40B4-BE49-F238E27FC236}">
                <a16:creationId xmlns:a16="http://schemas.microsoft.com/office/drawing/2014/main" id="{45A860E3-0D07-4E38-BB57-852EEA60A22B}"/>
              </a:ext>
            </a:extLst>
          </p:cNvPr>
          <p:cNvSpPr>
            <a:spLocks noGrp="1"/>
          </p:cNvSpPr>
          <p:nvPr>
            <p:ph idx="1"/>
          </p:nvPr>
        </p:nvSpPr>
        <p:spPr>
          <a:xfrm>
            <a:off x="1367624" y="2490436"/>
            <a:ext cx="9708995" cy="3567173"/>
          </a:xfrm>
        </p:spPr>
        <p:txBody>
          <a:bodyPr anchor="ctr">
            <a:normAutofit fontScale="85000" lnSpcReduction="20000"/>
          </a:bodyPr>
          <a:lstStyle/>
          <a:p>
            <a:pPr marL="0" indent="0">
              <a:buNone/>
            </a:pPr>
            <a:r>
              <a:rPr lang="en-US" sz="4400" dirty="0">
                <a:latin typeface="Segoe UI" panose="020B0502040204020203" pitchFamily="34" charset="0"/>
                <a:cs typeface="Segoe UI" panose="020B0502040204020203" pitchFamily="34" charset="0"/>
              </a:rPr>
              <a:t>With Remote Learning, </a:t>
            </a:r>
            <a:r>
              <a:rPr lang="en-US" sz="4400">
                <a:latin typeface="Segoe UI" panose="020B0502040204020203" pitchFamily="34" charset="0"/>
                <a:cs typeface="Segoe UI" panose="020B0502040204020203" pitchFamily="34" charset="0"/>
              </a:rPr>
              <a:t>it’s necessary </a:t>
            </a:r>
            <a:r>
              <a:rPr lang="en-US" sz="4400" dirty="0">
                <a:latin typeface="Segoe UI" panose="020B0502040204020203" pitchFamily="34" charset="0"/>
                <a:cs typeface="Segoe UI" panose="020B0502040204020203" pitchFamily="34" charset="0"/>
              </a:rPr>
              <a:t>to engage all students, in varied ways, as much as possible.</a:t>
            </a:r>
          </a:p>
          <a:p>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When we can provide good structure and good reaching out from the beginning, we’re more likely to retain students, help them all learn</a:t>
            </a:r>
            <a:r>
              <a:rPr lang="en-US" sz="2400" dirty="0"/>
              <a:t>.</a:t>
            </a:r>
          </a:p>
        </p:txBody>
      </p:sp>
    </p:spTree>
    <p:extLst>
      <p:ext uri="{BB962C8B-B14F-4D97-AF65-F5344CB8AC3E}">
        <p14:creationId xmlns:p14="http://schemas.microsoft.com/office/powerpoint/2010/main" val="97237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26"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1CD3DA-D1A3-42F5-ABEB-FDF67B60DA5D}"/>
              </a:ext>
            </a:extLst>
          </p:cNvPr>
          <p:cNvSpPr>
            <a:spLocks noGrp="1"/>
          </p:cNvSpPr>
          <p:nvPr>
            <p:ph type="title"/>
          </p:nvPr>
        </p:nvSpPr>
        <p:spPr>
          <a:xfrm>
            <a:off x="7902054" y="1132517"/>
            <a:ext cx="4148919" cy="4367531"/>
          </a:xfrm>
        </p:spPr>
        <p:txBody>
          <a:bodyPr>
            <a:normAutofit/>
          </a:bodyPr>
          <a:lstStyle/>
          <a:p>
            <a:r>
              <a:rPr lang="en-US" dirty="0">
                <a:solidFill>
                  <a:srgbClr val="FFFFFF"/>
                </a:solidFill>
                <a:latin typeface="Segoe UI" panose="020B0502040204020203" pitchFamily="34" charset="0"/>
                <a:cs typeface="Segoe UI" panose="020B0502040204020203" pitchFamily="34" charset="0"/>
              </a:rPr>
              <a:t>ENGAGING </a:t>
            </a:r>
            <a:br>
              <a:rPr lang="en-US" dirty="0">
                <a:solidFill>
                  <a:srgbClr val="FFFFFF"/>
                </a:solidFill>
                <a:latin typeface="Segoe UI" panose="020B0502040204020203" pitchFamily="34" charset="0"/>
                <a:cs typeface="Segoe UI" panose="020B0502040204020203" pitchFamily="34" charset="0"/>
              </a:rPr>
            </a:br>
            <a:r>
              <a:rPr lang="en-US" dirty="0">
                <a:solidFill>
                  <a:srgbClr val="FFFFFF"/>
                </a:solidFill>
                <a:latin typeface="Segoe UI" panose="020B0502040204020203" pitchFamily="34" charset="0"/>
                <a:cs typeface="Segoe UI" panose="020B0502040204020203" pitchFamily="34" charset="0"/>
              </a:rPr>
              <a:t>      ALL </a:t>
            </a:r>
            <a:br>
              <a:rPr lang="en-US" dirty="0">
                <a:solidFill>
                  <a:srgbClr val="FFFFFF"/>
                </a:solidFill>
                <a:latin typeface="Segoe UI" panose="020B0502040204020203" pitchFamily="34" charset="0"/>
                <a:cs typeface="Segoe UI" panose="020B0502040204020203" pitchFamily="34" charset="0"/>
              </a:rPr>
            </a:br>
            <a:r>
              <a:rPr lang="en-US" dirty="0">
                <a:solidFill>
                  <a:srgbClr val="FFFFFF"/>
                </a:solidFill>
                <a:latin typeface="Segoe UI" panose="020B0502040204020203" pitchFamily="34" charset="0"/>
                <a:cs typeface="Segoe UI" panose="020B0502040204020203" pitchFamily="34" charset="0"/>
              </a:rPr>
              <a:t>STUDENTS</a:t>
            </a:r>
            <a:br>
              <a:rPr lang="en-US" dirty="0">
                <a:solidFill>
                  <a:srgbClr val="FFFFFF"/>
                </a:solidFill>
                <a:latin typeface="Segoe UI" panose="020B0502040204020203" pitchFamily="34" charset="0"/>
                <a:cs typeface="Segoe UI" panose="020B0502040204020203" pitchFamily="34"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2234EC49-0A9B-4224-8994-0B8136EA9F69}"/>
              </a:ext>
            </a:extLst>
          </p:cNvPr>
          <p:cNvSpPr>
            <a:spLocks noGrp="1"/>
          </p:cNvSpPr>
          <p:nvPr>
            <p:ph idx="1"/>
          </p:nvPr>
        </p:nvSpPr>
        <p:spPr>
          <a:xfrm>
            <a:off x="3048" y="-14516"/>
            <a:ext cx="7136127" cy="6858000"/>
          </a:xfrm>
        </p:spPr>
        <p:txBody>
          <a:bodyPr anchor="ctr">
            <a:normAutofit/>
          </a:bodyPr>
          <a:lstStyle/>
          <a:p>
            <a:pPr marL="0" indent="0">
              <a:buNone/>
            </a:pPr>
            <a:endParaRPr lang="en-US" sz="1500" dirty="0"/>
          </a:p>
          <a:p>
            <a:pPr marL="0" indent="0" algn="ctr">
              <a:buNone/>
            </a:pPr>
            <a:r>
              <a:rPr lang="en-US" sz="4400" dirty="0">
                <a:latin typeface="Segoe UI" panose="020B0502040204020203" pitchFamily="34" charset="0"/>
                <a:cs typeface="Segoe UI" panose="020B0502040204020203" pitchFamily="34" charset="0"/>
              </a:rPr>
              <a:t>  * Strict due dates (and be flexible)  </a:t>
            </a:r>
          </a:p>
          <a:p>
            <a:pPr algn="ctr"/>
            <a:r>
              <a:rPr lang="en-US" sz="4400" dirty="0">
                <a:latin typeface="Segoe UI" panose="020B0502040204020203" pitchFamily="34" charset="0"/>
                <a:cs typeface="Segoe UI" panose="020B0502040204020203" pitchFamily="34" charset="0"/>
              </a:rPr>
              <a:t>Short timelines: Not, “Finish this when you can.”</a:t>
            </a:r>
          </a:p>
          <a:p>
            <a:pPr algn="ctr"/>
            <a:r>
              <a:rPr lang="en-US" sz="4400" dirty="0">
                <a:latin typeface="Segoe UI" panose="020B0502040204020203" pitchFamily="34" charset="0"/>
                <a:cs typeface="Segoe UI" panose="020B0502040204020203" pitchFamily="34" charset="0"/>
              </a:rPr>
              <a:t>Work is graded (and allow re-doing)</a:t>
            </a:r>
          </a:p>
        </p:txBody>
      </p:sp>
    </p:spTree>
    <p:extLst>
      <p:ext uri="{BB962C8B-B14F-4D97-AF65-F5344CB8AC3E}">
        <p14:creationId xmlns:p14="http://schemas.microsoft.com/office/powerpoint/2010/main" val="2670978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26"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1CD3DA-D1A3-42F5-ABEB-FDF67B60DA5D}"/>
              </a:ext>
            </a:extLst>
          </p:cNvPr>
          <p:cNvSpPr>
            <a:spLocks noGrp="1"/>
          </p:cNvSpPr>
          <p:nvPr>
            <p:ph type="title"/>
          </p:nvPr>
        </p:nvSpPr>
        <p:spPr>
          <a:xfrm>
            <a:off x="7902054" y="1132517"/>
            <a:ext cx="4148919" cy="4367531"/>
          </a:xfrm>
        </p:spPr>
        <p:txBody>
          <a:bodyPr>
            <a:normAutofit/>
          </a:bodyPr>
          <a:lstStyle/>
          <a:p>
            <a:r>
              <a:rPr lang="en-US" dirty="0">
                <a:solidFill>
                  <a:srgbClr val="FFFFFF"/>
                </a:solidFill>
                <a:latin typeface="Segoe UI" panose="020B0502040204020203" pitchFamily="34" charset="0"/>
                <a:cs typeface="Segoe UI" panose="020B0502040204020203" pitchFamily="34" charset="0"/>
              </a:rPr>
              <a:t>ENGAGING </a:t>
            </a:r>
            <a:br>
              <a:rPr lang="en-US" dirty="0">
                <a:solidFill>
                  <a:srgbClr val="FFFFFF"/>
                </a:solidFill>
                <a:latin typeface="Segoe UI" panose="020B0502040204020203" pitchFamily="34" charset="0"/>
                <a:cs typeface="Segoe UI" panose="020B0502040204020203" pitchFamily="34" charset="0"/>
              </a:rPr>
            </a:br>
            <a:r>
              <a:rPr lang="en-US" dirty="0">
                <a:solidFill>
                  <a:srgbClr val="FFFFFF"/>
                </a:solidFill>
                <a:latin typeface="Segoe UI" panose="020B0502040204020203" pitchFamily="34" charset="0"/>
                <a:cs typeface="Segoe UI" panose="020B0502040204020203" pitchFamily="34" charset="0"/>
              </a:rPr>
              <a:t>      ALL </a:t>
            </a:r>
            <a:br>
              <a:rPr lang="en-US" dirty="0">
                <a:solidFill>
                  <a:srgbClr val="FFFFFF"/>
                </a:solidFill>
                <a:latin typeface="Segoe UI" panose="020B0502040204020203" pitchFamily="34" charset="0"/>
                <a:cs typeface="Segoe UI" panose="020B0502040204020203" pitchFamily="34" charset="0"/>
              </a:rPr>
            </a:br>
            <a:r>
              <a:rPr lang="en-US" dirty="0">
                <a:solidFill>
                  <a:srgbClr val="FFFFFF"/>
                </a:solidFill>
                <a:latin typeface="Segoe UI" panose="020B0502040204020203" pitchFamily="34" charset="0"/>
                <a:cs typeface="Segoe UI" panose="020B0502040204020203" pitchFamily="34" charset="0"/>
              </a:rPr>
              <a:t>STUDENTS</a:t>
            </a:r>
            <a:br>
              <a:rPr lang="en-US" dirty="0">
                <a:solidFill>
                  <a:srgbClr val="FFFFFF"/>
                </a:solidFill>
                <a:latin typeface="Segoe UI" panose="020B0502040204020203" pitchFamily="34" charset="0"/>
                <a:cs typeface="Segoe UI" panose="020B0502040204020203" pitchFamily="34"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2234EC49-0A9B-4224-8994-0B8136EA9F69}"/>
              </a:ext>
            </a:extLst>
          </p:cNvPr>
          <p:cNvSpPr>
            <a:spLocks noGrp="1"/>
          </p:cNvSpPr>
          <p:nvPr>
            <p:ph idx="1"/>
          </p:nvPr>
        </p:nvSpPr>
        <p:spPr>
          <a:xfrm>
            <a:off x="3048" y="-14516"/>
            <a:ext cx="7136127" cy="6858000"/>
          </a:xfrm>
        </p:spPr>
        <p:txBody>
          <a:bodyPr anchor="ctr">
            <a:normAutofit/>
          </a:bodyPr>
          <a:lstStyle/>
          <a:p>
            <a:pPr marL="0" indent="0">
              <a:buNone/>
            </a:pPr>
            <a:endParaRPr lang="en-US" sz="1500" dirty="0"/>
          </a:p>
          <a:p>
            <a:pPr marL="0" indent="0" algn="ctr">
              <a:buNone/>
            </a:pPr>
            <a:r>
              <a:rPr lang="en-US" sz="4400" dirty="0">
                <a:latin typeface="Segoe UI" panose="020B0502040204020203" pitchFamily="34" charset="0"/>
                <a:cs typeface="Segoe UI" panose="020B0502040204020203" pitchFamily="34" charset="0"/>
              </a:rPr>
              <a:t>   But Don’t fail a student early on</a:t>
            </a:r>
          </a:p>
          <a:p>
            <a:pPr marL="0" indent="0" algn="ctr">
              <a:buNone/>
            </a:pPr>
            <a:r>
              <a:rPr lang="en-US" sz="4400" dirty="0">
                <a:latin typeface="Segoe UI" panose="020B0502040204020203" pitchFamily="34" charset="0"/>
                <a:cs typeface="Segoe UI" panose="020B0502040204020203" pitchFamily="34" charset="0"/>
              </a:rPr>
              <a:t>   Use Google Meet, Zoom   sessions for  </a:t>
            </a:r>
          </a:p>
          <a:p>
            <a:pPr marL="0" indent="0" algn="ctr">
              <a:buNone/>
            </a:pPr>
            <a:r>
              <a:rPr lang="en-US" sz="4400" dirty="0">
                <a:latin typeface="Segoe UI" panose="020B0502040204020203" pitchFamily="34" charset="0"/>
                <a:cs typeface="Segoe UI" panose="020B0502040204020203" pitchFamily="34" charset="0"/>
              </a:rPr>
              <a:t>       students to connect with peers</a:t>
            </a:r>
          </a:p>
        </p:txBody>
      </p:sp>
    </p:spTree>
    <p:extLst>
      <p:ext uri="{BB962C8B-B14F-4D97-AF65-F5344CB8AC3E}">
        <p14:creationId xmlns:p14="http://schemas.microsoft.com/office/powerpoint/2010/main" val="80598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158-621F-440B-B014-7A8FDD6FDB3E}"/>
              </a:ext>
            </a:extLst>
          </p:cNvPr>
          <p:cNvSpPr>
            <a:spLocks noGrp="1"/>
          </p:cNvSpPr>
          <p:nvPr>
            <p:ph type="title"/>
          </p:nvPr>
        </p:nvSpPr>
        <p:spPr>
          <a:xfrm>
            <a:off x="168166" y="1177158"/>
            <a:ext cx="11855668" cy="5297213"/>
          </a:xfrm>
        </p:spPr>
        <p:txBody>
          <a:bodyPr>
            <a:normAutofit fontScale="90000"/>
          </a:bodyPr>
          <a:lstStyle/>
          <a:p>
            <a:br>
              <a:rPr lang="en-US" sz="6000" dirty="0">
                <a:latin typeface="Segoe UI" panose="020B0502040204020203" pitchFamily="34" charset="0"/>
                <a:cs typeface="Segoe UI" panose="020B0502040204020203" pitchFamily="34" charset="0"/>
              </a:rPr>
            </a:br>
            <a:br>
              <a:rPr lang="en-US" sz="6000" dirty="0">
                <a:latin typeface="Segoe UI" panose="020B0502040204020203" pitchFamily="34" charset="0"/>
                <a:cs typeface="Segoe UI" panose="020B0502040204020203" pitchFamily="34" charset="0"/>
              </a:rPr>
            </a:br>
            <a:r>
              <a:rPr lang="en-US" sz="6000" dirty="0">
                <a:latin typeface="Segoe UI" panose="020B0502040204020203" pitchFamily="34" charset="0"/>
                <a:cs typeface="Segoe UI" panose="020B0502040204020203" pitchFamily="34" charset="0"/>
              </a:rPr>
              <a:t>*  Email, chat, call home as needed for struggling students</a:t>
            </a:r>
            <a:br>
              <a:rPr lang="en-US" sz="6000" dirty="0">
                <a:latin typeface="Segoe UI" panose="020B0502040204020203" pitchFamily="34" charset="0"/>
                <a:cs typeface="Segoe UI" panose="020B0502040204020203" pitchFamily="34" charset="0"/>
              </a:rPr>
            </a:br>
            <a:r>
              <a:rPr lang="en-US" sz="6000" dirty="0">
                <a:latin typeface="Segoe UI" panose="020B0502040204020203" pitchFamily="34" charset="0"/>
                <a:cs typeface="Segoe UI" panose="020B0502040204020203" pitchFamily="34" charset="0"/>
              </a:rPr>
              <a:t>*  Use small groups, exit tickets</a:t>
            </a:r>
            <a:br>
              <a:rPr lang="en-US" sz="6000" dirty="0">
                <a:latin typeface="Segoe UI" panose="020B0502040204020203" pitchFamily="34" charset="0"/>
                <a:cs typeface="Segoe UI" panose="020B0502040204020203" pitchFamily="34" charset="0"/>
              </a:rPr>
            </a:br>
            <a:r>
              <a:rPr lang="en-US" sz="6000" dirty="0">
                <a:latin typeface="Segoe UI" panose="020B0502040204020203" pitchFamily="34" charset="0"/>
                <a:cs typeface="Segoe UI" panose="020B0502040204020203" pitchFamily="34" charset="0"/>
              </a:rPr>
              <a:t>*  Google form mental health check-in</a:t>
            </a:r>
            <a:br>
              <a:rPr lang="en-US" sz="6000" dirty="0">
                <a:latin typeface="Segoe UI" panose="020B0502040204020203" pitchFamily="34" charset="0"/>
                <a:cs typeface="Segoe UI" panose="020B0502040204020203" pitchFamily="34" charset="0"/>
              </a:rPr>
            </a:br>
            <a:r>
              <a:rPr lang="en-US" sz="6000" dirty="0">
                <a:latin typeface="Segoe UI" panose="020B0502040204020203" pitchFamily="34" charset="0"/>
                <a:cs typeface="Segoe UI" panose="020B0502040204020203" pitchFamily="34" charset="0"/>
              </a:rPr>
              <a:t>*  “</a:t>
            </a:r>
            <a:r>
              <a:rPr lang="en-US" sz="6000" i="1" dirty="0">
                <a:latin typeface="Segoe UI" panose="020B0502040204020203" pitchFamily="34" charset="0"/>
                <a:cs typeface="Segoe UI" panose="020B0502040204020203" pitchFamily="34" charset="0"/>
              </a:rPr>
              <a:t>40 Weird Questions</a:t>
            </a:r>
            <a:r>
              <a:rPr lang="en-US" sz="6000" dirty="0">
                <a:latin typeface="Segoe UI" panose="020B0502040204020203" pitchFamily="34" charset="0"/>
                <a:cs typeface="Segoe UI" panose="020B0502040204020203" pitchFamily="34" charset="0"/>
              </a:rPr>
              <a:t>” site as   Engagement Strategies, No wrong answer, brief games for engagement</a:t>
            </a:r>
            <a:br>
              <a:rPr lang="en-US" sz="6000" dirty="0">
                <a:latin typeface="Segoe UI" panose="020B0502040204020203" pitchFamily="34" charset="0"/>
                <a:cs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972F25A4-B238-48E3-B963-A57862562FBA}"/>
              </a:ext>
            </a:extLst>
          </p:cNvPr>
          <p:cNvSpPr>
            <a:spLocks noGrp="1"/>
          </p:cNvSpPr>
          <p:nvPr>
            <p:ph type="body" idx="1"/>
          </p:nvPr>
        </p:nvSpPr>
        <p:spPr>
          <a:xfrm>
            <a:off x="831850" y="5696607"/>
            <a:ext cx="10515600" cy="393043"/>
          </a:xfrm>
        </p:spPr>
        <p:txBody>
          <a:bodyPr>
            <a:normAutofit lnSpcReduction="10000"/>
          </a:bodyPr>
          <a:lstStyle/>
          <a:p>
            <a:endParaRPr lang="en-US" dirty="0"/>
          </a:p>
        </p:txBody>
      </p:sp>
    </p:spTree>
    <p:extLst>
      <p:ext uri="{BB962C8B-B14F-4D97-AF65-F5344CB8AC3E}">
        <p14:creationId xmlns:p14="http://schemas.microsoft.com/office/powerpoint/2010/main" val="4025602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5177-7DD9-4CFF-87DF-205D6A47B68C}"/>
              </a:ext>
            </a:extLst>
          </p:cNvPr>
          <p:cNvSpPr>
            <a:spLocks noGrp="1"/>
          </p:cNvSpPr>
          <p:nvPr>
            <p:ph type="title"/>
          </p:nvPr>
        </p:nvSpPr>
        <p:spPr>
          <a:xfrm>
            <a:off x="0" y="0"/>
            <a:ext cx="11353800" cy="750628"/>
          </a:xfrm>
        </p:spPr>
        <p:txBody>
          <a:bodyPr>
            <a:normAutofit/>
          </a:bodyPr>
          <a:lstStyle/>
          <a:p>
            <a:r>
              <a:rPr lang="en-US" dirty="0"/>
              <a:t>HOW ARE YOU FEELING TODAY     Google Form</a:t>
            </a:r>
          </a:p>
        </p:txBody>
      </p:sp>
      <p:pic>
        <p:nvPicPr>
          <p:cNvPr id="6" name="Content Placeholder 5" descr="Eighth-grade teacher Laura Bradley created this Google Form to see if her students needed emotional support. ">
            <a:extLst>
              <a:ext uri="{FF2B5EF4-FFF2-40B4-BE49-F238E27FC236}">
                <a16:creationId xmlns:a16="http://schemas.microsoft.com/office/drawing/2014/main" id="{F796B2E1-6559-4FFB-8C0D-24477E2D2E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0621" y="536028"/>
            <a:ext cx="7246961" cy="6484882"/>
          </a:xfrm>
          <a:prstGeom prst="rect">
            <a:avLst/>
          </a:prstGeom>
          <a:noFill/>
          <a:ln>
            <a:noFill/>
          </a:ln>
        </p:spPr>
      </p:pic>
    </p:spTree>
    <p:extLst>
      <p:ext uri="{BB962C8B-B14F-4D97-AF65-F5344CB8AC3E}">
        <p14:creationId xmlns:p14="http://schemas.microsoft.com/office/powerpoint/2010/main" val="104048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D26F-E4AC-48EA-83B6-C909F5BF672F}"/>
              </a:ext>
            </a:extLst>
          </p:cNvPr>
          <p:cNvSpPr>
            <a:spLocks noGrp="1"/>
          </p:cNvSpPr>
          <p:nvPr>
            <p:ph type="title"/>
          </p:nvPr>
        </p:nvSpPr>
        <p:spPr>
          <a:xfrm>
            <a:off x="838200" y="365125"/>
            <a:ext cx="10515600" cy="62242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F96EDE9-9041-48F4-B575-2AFA51132722}"/>
              </a:ext>
            </a:extLst>
          </p:cNvPr>
          <p:cNvSpPr>
            <a:spLocks noGrp="1"/>
          </p:cNvSpPr>
          <p:nvPr>
            <p:ph idx="1"/>
          </p:nvPr>
        </p:nvSpPr>
        <p:spPr/>
        <p:txBody>
          <a:bodyPr>
            <a:normAutofit/>
          </a:bodyPr>
          <a:lstStyle/>
          <a:p>
            <a:pPr marL="0" indent="0" algn="ctr">
              <a:buNone/>
            </a:pPr>
            <a:r>
              <a:rPr lang="en-US" sz="4400" dirty="0">
                <a:latin typeface="Segoe UI" panose="020B0502040204020203" pitchFamily="34" charset="0"/>
                <a:cs typeface="Segoe UI" panose="020B0502040204020203" pitchFamily="34" charset="0"/>
              </a:rPr>
              <a:t>Kay Scheidler  </a:t>
            </a:r>
          </a:p>
          <a:p>
            <a:pPr marL="0" indent="0" algn="ctr">
              <a:buNone/>
            </a:pPr>
            <a:r>
              <a:rPr lang="en-US" sz="4400" dirty="0">
                <a:latin typeface="Segoe UI" panose="020B0502040204020203" pitchFamily="34" charset="0"/>
                <a:cs typeface="Segoe UI" panose="020B0502040204020203" pitchFamily="34" charset="0"/>
                <a:hlinkClick r:id="rId2"/>
              </a:rPr>
              <a:t>kayscheidler@hotmail.com</a:t>
            </a:r>
            <a:endParaRPr lang="en-US" sz="4400" dirty="0">
              <a:latin typeface="Segoe UI" panose="020B0502040204020203" pitchFamily="34" charset="0"/>
              <a:cs typeface="Segoe UI" panose="020B0502040204020203" pitchFamily="34" charset="0"/>
            </a:endParaRPr>
          </a:p>
          <a:p>
            <a:pPr marL="0" indent="0" algn="ctr">
              <a:buNone/>
            </a:pPr>
            <a:r>
              <a:rPr lang="en-US" sz="4400" dirty="0">
                <a:latin typeface="Segoe UI" panose="020B0502040204020203" pitchFamily="34" charset="0"/>
                <a:cs typeface="Segoe UI" panose="020B0502040204020203" pitchFamily="34" charset="0"/>
              </a:rPr>
              <a:t>www.kayscheidler.com</a:t>
            </a:r>
          </a:p>
        </p:txBody>
      </p:sp>
    </p:spTree>
    <p:extLst>
      <p:ext uri="{BB962C8B-B14F-4D97-AF65-F5344CB8AC3E}">
        <p14:creationId xmlns:p14="http://schemas.microsoft.com/office/powerpoint/2010/main" val="3337861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0C55-15A4-4BE1-93CA-794A54695790}"/>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C6EF684-E7B1-4BA7-B72F-2837B937B8BD}"/>
              </a:ext>
            </a:extLst>
          </p:cNvPr>
          <p:cNvSpPr>
            <a:spLocks noGrp="1"/>
          </p:cNvSpPr>
          <p:nvPr>
            <p:ph idx="1"/>
          </p:nvPr>
        </p:nvSpPr>
        <p:spPr>
          <a:xfrm>
            <a:off x="182880" y="841248"/>
            <a:ext cx="12009120" cy="5852160"/>
          </a:xfrm>
        </p:spPr>
        <p:txBody>
          <a:bodyPr>
            <a:normAutofit fontScale="92500" lnSpcReduction="10000"/>
          </a:bodyPr>
          <a:lstStyle/>
          <a:p>
            <a:pPr marL="0" indent="0">
              <a:buNone/>
            </a:pPr>
            <a:r>
              <a:rPr lang="en-US" sz="4000" dirty="0">
                <a:latin typeface="Segoe UI" panose="020B0502040204020203" pitchFamily="34" charset="0"/>
                <a:cs typeface="Segoe UI" panose="020B0502040204020203" pitchFamily="34" charset="0"/>
              </a:rPr>
              <a:t>Stop and Reflect:</a:t>
            </a:r>
          </a:p>
          <a:p>
            <a:pPr marL="0" indent="0">
              <a:buNone/>
            </a:pPr>
            <a:endParaRPr lang="en-US" sz="4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What can I do on day one to engage all students?</a:t>
            </a:r>
          </a:p>
          <a:p>
            <a:pPr marL="0" indent="0">
              <a:buNone/>
            </a:pPr>
            <a:endParaRPr lang="en-US" sz="4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What structures can I put in place to support good continued engagement?</a:t>
            </a:r>
          </a:p>
          <a:p>
            <a:pPr marL="0" indent="0">
              <a:buNone/>
            </a:pPr>
            <a:endParaRPr lang="en-US" sz="4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What can I do to prevent losing students?</a:t>
            </a:r>
          </a:p>
          <a:p>
            <a:pPr marL="0" indent="0">
              <a:buNone/>
            </a:pPr>
            <a:endParaRPr lang="en-US" sz="4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What can I do if I begin to lose students?</a:t>
            </a:r>
          </a:p>
          <a:p>
            <a:endParaRPr lang="en-US" dirty="0"/>
          </a:p>
        </p:txBody>
      </p:sp>
    </p:spTree>
    <p:extLst>
      <p:ext uri="{BB962C8B-B14F-4D97-AF65-F5344CB8AC3E}">
        <p14:creationId xmlns:p14="http://schemas.microsoft.com/office/powerpoint/2010/main" val="3710938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4918-C09D-4FA5-897D-E852734D1F08}"/>
              </a:ext>
            </a:extLst>
          </p:cNvPr>
          <p:cNvSpPr>
            <a:spLocks noGrp="1"/>
          </p:cNvSpPr>
          <p:nvPr>
            <p:ph type="title"/>
          </p:nvPr>
        </p:nvSpPr>
        <p:spPr>
          <a:xfrm>
            <a:off x="126125" y="621792"/>
            <a:ext cx="5574924" cy="5504688"/>
          </a:xfrm>
        </p:spPr>
        <p:txBody>
          <a:bodyPr>
            <a:normAutofit/>
          </a:bodyPr>
          <a:lstStyle/>
          <a:p>
            <a:r>
              <a:rPr lang="en-US" sz="4800" dirty="0"/>
              <a:t>LEARNING AND   </a:t>
            </a:r>
            <a:br>
              <a:rPr lang="en-US" sz="4800" dirty="0"/>
            </a:br>
            <a:r>
              <a:rPr lang="en-US" sz="4800" dirty="0"/>
              <a:t>     ENGAGEMENT</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D973024-04F3-4937-8C58-3FCF94860F7F}"/>
              </a:ext>
            </a:extLst>
          </p:cNvPr>
          <p:cNvGraphicFramePr>
            <a:graphicFrameLocks noGrp="1"/>
          </p:cNvGraphicFramePr>
          <p:nvPr>
            <p:ph idx="1"/>
            <p:extLst>
              <p:ext uri="{D42A27DB-BD31-4B8C-83A1-F6EECF244321}">
                <p14:modId xmlns:p14="http://schemas.microsoft.com/office/powerpoint/2010/main" val="2658893162"/>
              </p:ext>
            </p:extLst>
          </p:nvPr>
        </p:nvGraphicFramePr>
        <p:xfrm>
          <a:off x="6099048" y="1"/>
          <a:ext cx="6092952" cy="666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565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41F1-3544-4726-9AD5-FB89D521DA24}"/>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4B85002-69E7-4EF5-85F0-875D131DBC7C}"/>
              </a:ext>
            </a:extLst>
          </p:cNvPr>
          <p:cNvSpPr>
            <a:spLocks noGrp="1"/>
          </p:cNvSpPr>
          <p:nvPr>
            <p:ph idx="1"/>
          </p:nvPr>
        </p:nvSpPr>
        <p:spPr>
          <a:xfrm>
            <a:off x="0" y="464024"/>
            <a:ext cx="12055366" cy="5712939"/>
          </a:xfrm>
        </p:spPr>
        <p:txBody>
          <a:bodyPr>
            <a:normAutofit fontScale="70000" lnSpcReduction="20000"/>
          </a:bodyPr>
          <a:lstStyle/>
          <a:p>
            <a:pPr marL="0" indent="0">
              <a:buNone/>
            </a:pPr>
            <a:r>
              <a:rPr lang="en-US" sz="6000" dirty="0">
                <a:latin typeface="Segoe UI" panose="020B0502040204020203" pitchFamily="34" charset="0"/>
                <a:cs typeface="Segoe UI" panose="020B0502040204020203" pitchFamily="34" charset="0"/>
              </a:rPr>
              <a:t>WEBQUEST</a:t>
            </a:r>
          </a:p>
          <a:p>
            <a:pPr marL="0" indent="0">
              <a:buNone/>
            </a:pPr>
            <a:r>
              <a:rPr lang="en-US" sz="4800" dirty="0">
                <a:latin typeface="Segoe UI" panose="020B0502040204020203" pitchFamily="34" charset="0"/>
                <a:cs typeface="Segoe UI" panose="020B0502040204020203" pitchFamily="34" charset="0"/>
              </a:rPr>
              <a:t>      OR</a:t>
            </a:r>
            <a:r>
              <a:rPr lang="en-US" sz="6000" dirty="0">
                <a:latin typeface="Segoe UI" panose="020B0502040204020203" pitchFamily="34" charset="0"/>
                <a:cs typeface="Segoe UI" panose="020B0502040204020203" pitchFamily="34" charset="0"/>
              </a:rPr>
              <a:t> QUEST</a:t>
            </a:r>
          </a:p>
          <a:p>
            <a:pPr marL="0" indent="0">
              <a:buNone/>
            </a:pPr>
            <a:endParaRPr lang="en-US" sz="6000" dirty="0">
              <a:latin typeface="Segoe UI" panose="020B0502040204020203" pitchFamily="34" charset="0"/>
              <a:cs typeface="Segoe UI" panose="020B0502040204020203" pitchFamily="34" charset="0"/>
            </a:endParaRPr>
          </a:p>
          <a:p>
            <a:pPr marL="0" indent="0">
              <a:buNone/>
            </a:pPr>
            <a:endParaRPr lang="en-US" sz="6000" dirty="0">
              <a:latin typeface="Segoe UI" panose="020B0502040204020203" pitchFamily="34" charset="0"/>
              <a:cs typeface="Segoe UI" panose="020B0502040204020203" pitchFamily="34" charset="0"/>
            </a:endParaRPr>
          </a:p>
          <a:p>
            <a:pPr marL="0" indent="0">
              <a:buNone/>
            </a:pPr>
            <a:r>
              <a:rPr lang="en-US" sz="4000" dirty="0">
                <a:latin typeface="Segoe UI" panose="020B0502040204020203" pitchFamily="34" charset="0"/>
                <a:cs typeface="Segoe UI" panose="020B0502040204020203" pitchFamily="34" charset="0"/>
              </a:rPr>
              <a:t>“</a:t>
            </a:r>
            <a:r>
              <a:rPr lang="en-US" sz="4000" i="1" dirty="0">
                <a:latin typeface="Segoe UI" panose="020B0502040204020203" pitchFamily="34" charset="0"/>
                <a:cs typeface="Segoe UI" panose="020B0502040204020203" pitchFamily="34" charset="0"/>
              </a:rPr>
              <a:t>My eighth graders </a:t>
            </a:r>
          </a:p>
          <a:p>
            <a:pPr marL="0" indent="0">
              <a:buNone/>
            </a:pPr>
            <a:r>
              <a:rPr lang="en-US" sz="4000" i="1" dirty="0">
                <a:latin typeface="Segoe UI" panose="020B0502040204020203" pitchFamily="34" charset="0"/>
                <a:cs typeface="Segoe UI" panose="020B0502040204020203" pitchFamily="34" charset="0"/>
              </a:rPr>
              <a:t>would be turned off if I </a:t>
            </a:r>
          </a:p>
          <a:p>
            <a:pPr marL="0" indent="0">
              <a:buNone/>
            </a:pPr>
            <a:r>
              <a:rPr lang="en-US" sz="4000" i="1" dirty="0">
                <a:latin typeface="Segoe UI" panose="020B0502040204020203" pitchFamily="34" charset="0"/>
                <a:cs typeface="Segoe UI" panose="020B0502040204020203" pitchFamily="34" charset="0"/>
              </a:rPr>
              <a:t>called it webquest</a:t>
            </a:r>
          </a:p>
          <a:p>
            <a:pPr marL="0" indent="0">
              <a:buNone/>
            </a:pPr>
            <a:r>
              <a:rPr lang="en-US" sz="4000" i="1" dirty="0">
                <a:latin typeface="Segoe UI" panose="020B0502040204020203" pitchFamily="34" charset="0"/>
                <a:cs typeface="Segoe UI" panose="020B0502040204020203" pitchFamily="34" charset="0"/>
              </a:rPr>
              <a:t>but love it if I call it a</a:t>
            </a:r>
          </a:p>
          <a:p>
            <a:pPr marL="0" indent="0">
              <a:buNone/>
            </a:pPr>
            <a:r>
              <a:rPr lang="en-US" sz="4000" i="1" dirty="0">
                <a:latin typeface="Segoe UI" panose="020B0502040204020203" pitchFamily="34" charset="0"/>
                <a:cs typeface="Segoe UI" panose="020B0502040204020203" pitchFamily="34" charset="0"/>
              </a:rPr>
              <a:t>‘Quest’.”</a:t>
            </a:r>
          </a:p>
          <a:p>
            <a:endParaRPr lang="en-US" dirty="0"/>
          </a:p>
          <a:p>
            <a:endParaRPr lang="en-US" dirty="0"/>
          </a:p>
          <a:p>
            <a:pPr marL="0" indent="0">
              <a:buNone/>
            </a:pPr>
            <a:r>
              <a:rPr lang="en-US" dirty="0"/>
              <a:t> </a:t>
            </a:r>
          </a:p>
        </p:txBody>
      </p:sp>
      <p:pic>
        <p:nvPicPr>
          <p:cNvPr id="2050" name="Picture 2" descr="Quest (Aaron Becker's Wordless Trilogy): Becker, Aaron, Becker ...">
            <a:extLst>
              <a:ext uri="{FF2B5EF4-FFF2-40B4-BE49-F238E27FC236}">
                <a16:creationId xmlns:a16="http://schemas.microsoft.com/office/drawing/2014/main" id="{8F7E5CD1-812F-40AE-A083-B3762E5D1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731" y="681037"/>
            <a:ext cx="7893268"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45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9E9A-4A91-401F-A7FF-04AB3D1B621A}"/>
              </a:ext>
            </a:extLst>
          </p:cNvPr>
          <p:cNvSpPr>
            <a:spLocks noGrp="1"/>
          </p:cNvSpPr>
          <p:nvPr>
            <p:ph type="title"/>
          </p:nvPr>
        </p:nvSpPr>
        <p:spPr>
          <a:xfrm>
            <a:off x="84083" y="480739"/>
            <a:ext cx="12107917" cy="549275"/>
          </a:xfrm>
        </p:spPr>
        <p:txBody>
          <a:bodyPr>
            <a:normAutofit fontScale="90000"/>
          </a:bodyPr>
          <a:lstStyle/>
          <a:p>
            <a:r>
              <a:rPr lang="en-US" b="1" dirty="0"/>
              <a:t>LEARNING and ENGAGEMENT and REMOTE and Hybrid  </a:t>
            </a:r>
            <a:br>
              <a:rPr lang="en-US" b="1" dirty="0"/>
            </a:br>
            <a:r>
              <a:rPr lang="en-US" b="1" dirty="0"/>
              <a:t>                                   ANY SUBJECT and ANY STUDENT</a:t>
            </a:r>
          </a:p>
        </p:txBody>
      </p:sp>
      <p:sp>
        <p:nvSpPr>
          <p:cNvPr id="3" name="Content Placeholder 2">
            <a:extLst>
              <a:ext uri="{FF2B5EF4-FFF2-40B4-BE49-F238E27FC236}">
                <a16:creationId xmlns:a16="http://schemas.microsoft.com/office/drawing/2014/main" id="{33F8C23A-0084-4C5A-981D-769081E2251A}"/>
              </a:ext>
            </a:extLst>
          </p:cNvPr>
          <p:cNvSpPr>
            <a:spLocks noGrp="1"/>
          </p:cNvSpPr>
          <p:nvPr>
            <p:ph idx="1"/>
          </p:nvPr>
        </p:nvSpPr>
        <p:spPr>
          <a:xfrm>
            <a:off x="0" y="1103586"/>
            <a:ext cx="12192000" cy="5754414"/>
          </a:xfrm>
        </p:spPr>
        <p:txBody>
          <a:bodyPr>
            <a:normAutofit fontScale="92500"/>
          </a:bodyPr>
          <a:lstStyle/>
          <a:p>
            <a:pPr marL="0" indent="0">
              <a:buNone/>
            </a:pPr>
            <a:r>
              <a:rPr lang="en-US" sz="4000" dirty="0">
                <a:latin typeface="Comic Sans MS" panose="030F0702030302020204" pitchFamily="66" charset="0"/>
              </a:rPr>
              <a:t>WEB QUEST:</a:t>
            </a:r>
          </a:p>
          <a:p>
            <a:pPr marL="0" indent="0">
              <a:buNone/>
            </a:pPr>
            <a:r>
              <a:rPr lang="en-US" sz="4000" dirty="0"/>
              <a:t>                    PICK A TOPIC KEY TO YOUR SUBJECT</a:t>
            </a:r>
          </a:p>
          <a:p>
            <a:pPr marL="0" indent="0">
              <a:buNone/>
            </a:pPr>
            <a:r>
              <a:rPr lang="en-US" sz="4000" dirty="0"/>
              <a:t> INSTEAD OF EXPLAINING THE TOPIC, STUDENTS RESEARCH IT</a:t>
            </a:r>
          </a:p>
          <a:p>
            <a:pPr marL="0" indent="0">
              <a:buNone/>
            </a:pPr>
            <a:r>
              <a:rPr lang="en-US" sz="4000" dirty="0"/>
              <a:t>    THE TEACHER CAPTURES WEB SITES ON THE TOPIC that are</a:t>
            </a:r>
          </a:p>
          <a:p>
            <a:pPr marL="0" indent="0">
              <a:buNone/>
            </a:pPr>
            <a:r>
              <a:rPr lang="en-US" sz="4000" dirty="0"/>
              <a:t>         A RANGE AND STUDENT-APPROPRIATE (GOLDILOCKS)</a:t>
            </a:r>
          </a:p>
          <a:p>
            <a:pPr marL="0" indent="0">
              <a:buNone/>
            </a:pPr>
            <a:r>
              <a:rPr lang="en-US" sz="4000" dirty="0"/>
              <a:t>                    THINK OF ONE QUESTION TO EXPLORE</a:t>
            </a:r>
          </a:p>
          <a:p>
            <a:pPr marL="0" indent="0">
              <a:buNone/>
            </a:pPr>
            <a:r>
              <a:rPr lang="en-US" sz="4000" dirty="0"/>
              <a:t>   STUDENT FINAL REPORT IS: WRITING, A BROCHURE, or</a:t>
            </a:r>
          </a:p>
          <a:p>
            <a:pPr marL="0" indent="0">
              <a:buNone/>
            </a:pPr>
            <a:r>
              <a:rPr lang="en-US" sz="4000" dirty="0"/>
              <a:t>                      GOOGLE SLIDES PRESENTATION</a:t>
            </a:r>
          </a:p>
          <a:p>
            <a:pPr marL="0" indent="0">
              <a:buNone/>
            </a:pPr>
            <a:r>
              <a:rPr lang="en-US" sz="4000" dirty="0"/>
              <a:t>   STUDENTS  VERBALLY REPORT OUT (as in a SCIENCE FAIR)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3258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A0392E2-1E35-4D45-9A7B-1258397467FA}"/>
              </a:ext>
            </a:extLst>
          </p:cNvPr>
          <p:cNvSpPr>
            <a:spLocks noGrp="1"/>
          </p:cNvSpPr>
          <p:nvPr>
            <p:ph type="title"/>
          </p:nvPr>
        </p:nvSpPr>
        <p:spPr>
          <a:xfrm>
            <a:off x="958506" y="471037"/>
            <a:ext cx="10264697" cy="1541457"/>
          </a:xfrm>
        </p:spPr>
        <p:txBody>
          <a:bodyPr>
            <a:normAutofit/>
          </a:bodyPr>
          <a:lstStyle/>
          <a:p>
            <a:r>
              <a:rPr lang="en-US" sz="4000" dirty="0">
                <a:solidFill>
                  <a:srgbClr val="FFFFFF"/>
                </a:solidFill>
              </a:rPr>
              <a:t>In </a:t>
            </a:r>
            <a:r>
              <a:rPr lang="en-US" sz="4000" dirty="0" err="1">
                <a:solidFill>
                  <a:srgbClr val="FFFFFF"/>
                </a:solidFill>
              </a:rPr>
              <a:t>Webquests</a:t>
            </a:r>
            <a:r>
              <a:rPr lang="en-US" sz="4000" dirty="0">
                <a:solidFill>
                  <a:srgbClr val="FFFFFF"/>
                </a:solidFill>
              </a:rPr>
              <a:t>, students develop:</a:t>
            </a:r>
          </a:p>
        </p:txBody>
      </p:sp>
      <p:sp>
        <p:nvSpPr>
          <p:cNvPr id="3" name="Content Placeholder 2">
            <a:extLst>
              <a:ext uri="{FF2B5EF4-FFF2-40B4-BE49-F238E27FC236}">
                <a16:creationId xmlns:a16="http://schemas.microsoft.com/office/drawing/2014/main" id="{F0A02549-7A2F-4E92-8FA6-5AE32B31B1C0}"/>
              </a:ext>
            </a:extLst>
          </p:cNvPr>
          <p:cNvSpPr>
            <a:spLocks noGrp="1"/>
          </p:cNvSpPr>
          <p:nvPr>
            <p:ph idx="1"/>
          </p:nvPr>
        </p:nvSpPr>
        <p:spPr>
          <a:xfrm>
            <a:off x="409710" y="2341848"/>
            <a:ext cx="11654911" cy="4516152"/>
          </a:xfrm>
        </p:spPr>
        <p:txBody>
          <a:bodyPr anchor="ctr">
            <a:normAutofit/>
          </a:bodyPr>
          <a:lstStyle/>
          <a:p>
            <a:pPr marL="0" indent="0">
              <a:buNone/>
            </a:pPr>
            <a:r>
              <a:rPr lang="en-US" sz="1900" dirty="0"/>
              <a:t>	</a:t>
            </a:r>
            <a:r>
              <a:rPr lang="en-US" sz="3200" dirty="0">
                <a:latin typeface="Segoe UI" panose="020B0502040204020203" pitchFamily="34" charset="0"/>
                <a:cs typeface="Segoe UI" panose="020B0502040204020203" pitchFamily="34" charset="0"/>
              </a:rPr>
              <a:t>Your subject knowledge</a:t>
            </a:r>
          </a:p>
          <a:p>
            <a:pPr marL="0" indent="0">
              <a:buNone/>
            </a:pPr>
            <a:r>
              <a:rPr lang="en-US" sz="3200" dirty="0">
                <a:latin typeface="Segoe UI" panose="020B0502040204020203" pitchFamily="34" charset="0"/>
                <a:cs typeface="Segoe UI" panose="020B0502040204020203" pitchFamily="34" charset="0"/>
              </a:rPr>
              <a:t>        Research skills, needed for college, the workplace, life</a:t>
            </a:r>
          </a:p>
          <a:p>
            <a:pPr marL="0" indent="0">
              <a:buNone/>
            </a:pPr>
            <a:r>
              <a:rPr lang="en-US" sz="3200" dirty="0">
                <a:latin typeface="Segoe UI" panose="020B0502040204020203" pitchFamily="34" charset="0"/>
                <a:cs typeface="Segoe UI" panose="020B0502040204020203" pitchFamily="34" charset="0"/>
              </a:rPr>
              <a:t>	How to document sources, avoid plagiarism</a:t>
            </a:r>
          </a:p>
          <a:p>
            <a:pPr marL="0" indent="0">
              <a:buNone/>
            </a:pPr>
            <a:r>
              <a:rPr lang="en-US" sz="3200" dirty="0">
                <a:latin typeface="Segoe UI" panose="020B0502040204020203" pitchFamily="34" charset="0"/>
                <a:cs typeface="Segoe UI" panose="020B0502040204020203" pitchFamily="34" charset="0"/>
              </a:rPr>
              <a:t>	Learn how to learn</a:t>
            </a:r>
          </a:p>
          <a:p>
            <a:pPr marL="0" indent="0">
              <a:buNone/>
            </a:pPr>
            <a:r>
              <a:rPr lang="en-US" sz="3200" dirty="0">
                <a:latin typeface="Segoe UI" panose="020B0502040204020203" pitchFamily="34" charset="0"/>
                <a:cs typeface="Segoe UI" panose="020B0502040204020203" pitchFamily="34" charset="0"/>
              </a:rPr>
              <a:t>	Follow their passion, to find a topic of their interest </a:t>
            </a:r>
          </a:p>
          <a:p>
            <a:pPr marL="0" indent="0">
              <a:buNone/>
            </a:pPr>
            <a:r>
              <a:rPr lang="en-US" sz="3200" dirty="0">
                <a:latin typeface="Segoe UI" panose="020B0502040204020203" pitchFamily="34" charset="0"/>
                <a:cs typeface="Segoe UI" panose="020B0502040204020203" pitchFamily="34" charset="0"/>
              </a:rPr>
              <a:t>	Presentation skills</a:t>
            </a:r>
          </a:p>
          <a:p>
            <a:pPr marL="0" indent="0">
              <a:buNone/>
            </a:pPr>
            <a:r>
              <a:rPr lang="en-US" sz="3200" dirty="0">
                <a:latin typeface="Segoe UI" panose="020B0502040204020203" pitchFamily="34" charset="0"/>
                <a:cs typeface="Segoe UI" panose="020B0502040204020203" pitchFamily="34" charset="0"/>
              </a:rPr>
              <a:t>	Teamwork</a:t>
            </a:r>
          </a:p>
          <a:p>
            <a:pPr marL="0" indent="0">
              <a:buNone/>
            </a:pPr>
            <a:endParaRPr lang="en-US" sz="1900" dirty="0"/>
          </a:p>
        </p:txBody>
      </p:sp>
    </p:spTree>
    <p:extLst>
      <p:ext uri="{BB962C8B-B14F-4D97-AF65-F5344CB8AC3E}">
        <p14:creationId xmlns:p14="http://schemas.microsoft.com/office/powerpoint/2010/main" val="341599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D76C-3B04-49CD-9C9F-3A0B88EEB930}"/>
              </a:ext>
            </a:extLst>
          </p:cNvPr>
          <p:cNvSpPr>
            <a:spLocks noGrp="1"/>
          </p:cNvSpPr>
          <p:nvPr>
            <p:ph type="title"/>
          </p:nvPr>
        </p:nvSpPr>
        <p:spPr/>
        <p:txBody>
          <a:bodyPr/>
          <a:lstStyle/>
          <a:p>
            <a:r>
              <a:rPr lang="en-US" dirty="0"/>
              <a:t>   In </a:t>
            </a:r>
            <a:r>
              <a:rPr lang="en-US" dirty="0" err="1"/>
              <a:t>Webquest</a:t>
            </a:r>
            <a:r>
              <a:rPr lang="en-US" dirty="0"/>
              <a:t> work, the teacher is a coach</a:t>
            </a:r>
          </a:p>
        </p:txBody>
      </p:sp>
      <p:sp>
        <p:nvSpPr>
          <p:cNvPr id="3" name="Content Placeholder 2">
            <a:extLst>
              <a:ext uri="{FF2B5EF4-FFF2-40B4-BE49-F238E27FC236}">
                <a16:creationId xmlns:a16="http://schemas.microsoft.com/office/drawing/2014/main" id="{63080149-CB70-46C6-B8AB-7331AF0455F3}"/>
              </a:ext>
            </a:extLst>
          </p:cNvPr>
          <p:cNvSpPr>
            <a:spLocks noGrp="1"/>
          </p:cNvSpPr>
          <p:nvPr>
            <p:ph idx="1"/>
          </p:nvPr>
        </p:nvSpPr>
        <p:spPr/>
        <p:txBody>
          <a:bodyPr/>
          <a:lstStyle/>
          <a:p>
            <a:r>
              <a:rPr lang="en-US" dirty="0"/>
              <a:t>  </a:t>
            </a:r>
          </a:p>
          <a:p>
            <a:endParaRPr lang="en-US" dirty="0"/>
          </a:p>
          <a:p>
            <a:endParaRPr lang="en-US" dirty="0"/>
          </a:p>
          <a:p>
            <a:r>
              <a:rPr lang="en-US" dirty="0"/>
              <a:t>                                    </a:t>
            </a:r>
          </a:p>
        </p:txBody>
      </p:sp>
      <p:pic>
        <p:nvPicPr>
          <p:cNvPr id="6" name="Picture 5" descr="Image result for bill belichick">
            <a:hlinkClick r:id="rId2"/>
            <a:extLst>
              <a:ext uri="{FF2B5EF4-FFF2-40B4-BE49-F238E27FC236}">
                <a16:creationId xmlns:a16="http://schemas.microsoft.com/office/drawing/2014/main" id="{C8D8D6D0-1967-409E-9416-6FF960F9CE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8269" y="1351128"/>
            <a:ext cx="10515600" cy="5506872"/>
          </a:xfrm>
          <a:prstGeom prst="rect">
            <a:avLst/>
          </a:prstGeom>
          <a:noFill/>
          <a:ln>
            <a:noFill/>
          </a:ln>
        </p:spPr>
      </p:pic>
    </p:spTree>
    <p:extLst>
      <p:ext uri="{BB962C8B-B14F-4D97-AF65-F5344CB8AC3E}">
        <p14:creationId xmlns:p14="http://schemas.microsoft.com/office/powerpoint/2010/main" val="102920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05E2-1570-4F65-972A-42A701DDF86D}"/>
              </a:ext>
            </a:extLst>
          </p:cNvPr>
          <p:cNvSpPr>
            <a:spLocks noGrp="1"/>
          </p:cNvSpPr>
          <p:nvPr>
            <p:ph type="title"/>
          </p:nvPr>
        </p:nvSpPr>
        <p:spPr>
          <a:xfrm>
            <a:off x="3699640" y="-84083"/>
            <a:ext cx="7654159" cy="765121"/>
          </a:xfrm>
        </p:spPr>
        <p:txBody>
          <a:bodyPr>
            <a:normAutofit/>
          </a:bodyPr>
          <a:lstStyle/>
          <a:p>
            <a:r>
              <a:rPr lang="en-US" dirty="0" err="1">
                <a:solidFill>
                  <a:srgbClr val="0070C0"/>
                </a:solidFill>
                <a:latin typeface="Comic Sans MS" panose="030F0702030302020204" pitchFamily="66" charset="0"/>
              </a:rPr>
              <a:t>Webquests</a:t>
            </a:r>
            <a:endParaRPr lang="en-US"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CFE9F768-8DD3-4706-A938-33B840230228}"/>
              </a:ext>
            </a:extLst>
          </p:cNvPr>
          <p:cNvSpPr>
            <a:spLocks noGrp="1"/>
          </p:cNvSpPr>
          <p:nvPr>
            <p:ph idx="1"/>
          </p:nvPr>
        </p:nvSpPr>
        <p:spPr>
          <a:xfrm>
            <a:off x="0" y="588580"/>
            <a:ext cx="12192000" cy="6269420"/>
          </a:xfrm>
        </p:spPr>
        <p:txBody>
          <a:bodyPr>
            <a:normAutofit fontScale="85000" lnSpcReduction="20000"/>
          </a:bodyPr>
          <a:lstStyle/>
          <a:p>
            <a:pPr marL="0" indent="0">
              <a:buNone/>
            </a:pPr>
            <a:endParaRPr lang="en-US" sz="5200" dirty="0"/>
          </a:p>
          <a:p>
            <a:pPr marL="0" indent="0">
              <a:buNone/>
            </a:pPr>
            <a:r>
              <a:rPr lang="en-US" sz="5200" dirty="0"/>
              <a:t>Guide for </a:t>
            </a:r>
            <a:r>
              <a:rPr lang="en-US" sz="5200" dirty="0" err="1"/>
              <a:t>Webquest</a:t>
            </a:r>
            <a:r>
              <a:rPr lang="en-US" sz="5200" dirty="0"/>
              <a:t> success:</a:t>
            </a:r>
          </a:p>
          <a:p>
            <a:pPr marL="0" indent="0">
              <a:buNone/>
            </a:pPr>
            <a:endParaRPr lang="en-US" sz="5200" dirty="0"/>
          </a:p>
          <a:p>
            <a:pPr lvl="1"/>
            <a:r>
              <a:rPr lang="en-US" sz="6300" dirty="0"/>
              <a:t>Start small, with one short 2-day project with lots of coaching</a:t>
            </a:r>
          </a:p>
          <a:p>
            <a:pPr lvl="1"/>
            <a:r>
              <a:rPr lang="en-US" sz="6300" dirty="0"/>
              <a:t>Gradually move in small steps to bigger projects with more sites to explore</a:t>
            </a:r>
          </a:p>
          <a:p>
            <a:pPr lvl="1"/>
            <a:r>
              <a:rPr lang="en-US" sz="6300" dirty="0"/>
              <a:t>Show how to document sites</a:t>
            </a:r>
          </a:p>
          <a:p>
            <a:pPr lvl="1"/>
            <a:r>
              <a:rPr lang="en-US" sz="6300" dirty="0"/>
              <a:t>Place the sites in order of difficulty, easy to more complex, challenging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4318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05E2-1570-4F65-972A-42A701DDF86D}"/>
              </a:ext>
            </a:extLst>
          </p:cNvPr>
          <p:cNvSpPr>
            <a:spLocks noGrp="1"/>
          </p:cNvSpPr>
          <p:nvPr>
            <p:ph type="title"/>
          </p:nvPr>
        </p:nvSpPr>
        <p:spPr>
          <a:xfrm>
            <a:off x="3699640" y="-84083"/>
            <a:ext cx="7654159" cy="765121"/>
          </a:xfrm>
        </p:spPr>
        <p:txBody>
          <a:bodyPr>
            <a:normAutofit/>
          </a:bodyPr>
          <a:lstStyle/>
          <a:p>
            <a:r>
              <a:rPr lang="en-US" dirty="0" err="1">
                <a:solidFill>
                  <a:srgbClr val="0070C0"/>
                </a:solidFill>
                <a:latin typeface="Comic Sans MS" panose="030F0702030302020204" pitchFamily="66" charset="0"/>
              </a:rPr>
              <a:t>Webquests</a:t>
            </a:r>
            <a:endParaRPr lang="en-US"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CFE9F768-8DD3-4706-A938-33B840230228}"/>
              </a:ext>
            </a:extLst>
          </p:cNvPr>
          <p:cNvSpPr>
            <a:spLocks noGrp="1"/>
          </p:cNvSpPr>
          <p:nvPr>
            <p:ph idx="1"/>
          </p:nvPr>
        </p:nvSpPr>
        <p:spPr>
          <a:xfrm>
            <a:off x="0" y="588580"/>
            <a:ext cx="12192000" cy="6269420"/>
          </a:xfrm>
        </p:spPr>
        <p:txBody>
          <a:bodyPr>
            <a:normAutofit fontScale="85000" lnSpcReduction="20000"/>
          </a:bodyPr>
          <a:lstStyle/>
          <a:p>
            <a:pPr marL="0" indent="0">
              <a:buNone/>
            </a:pPr>
            <a:endParaRPr lang="en-US" sz="5200" dirty="0"/>
          </a:p>
          <a:p>
            <a:pPr marL="0" indent="0">
              <a:buNone/>
            </a:pPr>
            <a:r>
              <a:rPr lang="en-US" sz="5200" dirty="0"/>
              <a:t>Guide for </a:t>
            </a:r>
            <a:r>
              <a:rPr lang="en-US" sz="5200" dirty="0" err="1"/>
              <a:t>Webquest</a:t>
            </a:r>
            <a:r>
              <a:rPr lang="en-US" sz="5200" dirty="0"/>
              <a:t> success:</a:t>
            </a:r>
          </a:p>
          <a:p>
            <a:pPr marL="457200" lvl="1" indent="0">
              <a:buNone/>
            </a:pPr>
            <a:endParaRPr lang="en-US" sz="6300" dirty="0"/>
          </a:p>
          <a:p>
            <a:pPr lvl="1"/>
            <a:r>
              <a:rPr lang="en-US" sz="6300" dirty="0"/>
              <a:t>Students may self-select sites, or teacher guides</a:t>
            </a:r>
          </a:p>
          <a:p>
            <a:pPr lvl="1"/>
            <a:r>
              <a:rPr lang="en-US" sz="6300" dirty="0"/>
              <a:t>The more time spent on developing the webquest, the better it works</a:t>
            </a:r>
          </a:p>
          <a:p>
            <a:pPr lvl="1"/>
            <a:r>
              <a:rPr lang="en-US" sz="6300" dirty="0"/>
              <a:t>Websites can be re-used, in different classes, different years</a:t>
            </a:r>
          </a:p>
          <a:p>
            <a:pPr lvl="1"/>
            <a:r>
              <a:rPr lang="en-US" sz="6300" dirty="0"/>
              <a:t>Webquest work can be done </a:t>
            </a:r>
            <a:r>
              <a:rPr lang="en-US" sz="6300" i="1" dirty="0"/>
              <a:t>remotely!</a:t>
            </a:r>
          </a:p>
          <a:p>
            <a:endParaRPr lang="en-US" dirty="0"/>
          </a:p>
          <a:p>
            <a:endParaRPr lang="en-US" dirty="0"/>
          </a:p>
          <a:p>
            <a:endParaRPr lang="en-US" dirty="0"/>
          </a:p>
        </p:txBody>
      </p:sp>
    </p:spTree>
    <p:extLst>
      <p:ext uri="{BB962C8B-B14F-4D97-AF65-F5344CB8AC3E}">
        <p14:creationId xmlns:p14="http://schemas.microsoft.com/office/powerpoint/2010/main" val="2202570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92E6-DF99-4E6A-A0CF-BB2A9D694C50}"/>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092758B-049D-425B-B004-EFAFC024A9C0}"/>
              </a:ext>
            </a:extLst>
          </p:cNvPr>
          <p:cNvSpPr>
            <a:spLocks noGrp="1"/>
          </p:cNvSpPr>
          <p:nvPr>
            <p:ph idx="1"/>
          </p:nvPr>
        </p:nvSpPr>
        <p:spPr>
          <a:xfrm>
            <a:off x="128016" y="681038"/>
            <a:ext cx="11868912" cy="6176962"/>
          </a:xfrm>
        </p:spPr>
        <p:txBody>
          <a:bodyPr>
            <a:normAutofit lnSpcReduction="10000"/>
          </a:bodyPr>
          <a:lstStyle/>
          <a:p>
            <a:pPr marL="0" indent="0">
              <a:buNone/>
            </a:pPr>
            <a:r>
              <a:rPr lang="en-US" sz="4400" dirty="0">
                <a:latin typeface="Segoe UI" panose="020B0502040204020203" pitchFamily="34" charset="0"/>
                <a:cs typeface="Segoe UI" panose="020B0502040204020203" pitchFamily="34" charset="0"/>
              </a:rPr>
              <a:t>Stop and Reflect:</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What’s a topic I can focus on for a </a:t>
            </a:r>
            <a:r>
              <a:rPr lang="en-US" sz="4400" dirty="0" err="1">
                <a:latin typeface="Segoe UI" panose="020B0502040204020203" pitchFamily="34" charset="0"/>
                <a:cs typeface="Segoe UI" panose="020B0502040204020203" pitchFamily="34" charset="0"/>
              </a:rPr>
              <a:t>webquest</a:t>
            </a:r>
            <a:r>
              <a:rPr lang="en-US" sz="4400" dirty="0">
                <a:latin typeface="Segoe UI" panose="020B0502040204020203" pitchFamily="34" charset="0"/>
                <a:cs typeface="Segoe UI" panose="020B0502040204020203" pitchFamily="34" charset="0"/>
              </a:rPr>
              <a:t>?</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What’s topic that’s important for my subject and of interest to students?</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How and when can I start a </a:t>
            </a:r>
            <a:r>
              <a:rPr lang="en-US" sz="4400" dirty="0" err="1">
                <a:latin typeface="Segoe UI" panose="020B0502040204020203" pitchFamily="34" charset="0"/>
                <a:cs typeface="Segoe UI" panose="020B0502040204020203" pitchFamily="34" charset="0"/>
              </a:rPr>
              <a:t>webquest</a:t>
            </a:r>
            <a:r>
              <a:rPr lang="en-US" sz="4400" dirty="0">
                <a:latin typeface="Segoe UI" panose="020B0502040204020203" pitchFamily="34" charset="0"/>
                <a:cs typeface="Segoe UI" panose="020B0502040204020203" pitchFamily="34" charset="0"/>
              </a:rPr>
              <a:t> project in a way appropriate for my students?</a:t>
            </a:r>
          </a:p>
          <a:p>
            <a:endParaRPr lang="en-US" dirty="0"/>
          </a:p>
        </p:txBody>
      </p:sp>
    </p:spTree>
    <p:extLst>
      <p:ext uri="{BB962C8B-B14F-4D97-AF65-F5344CB8AC3E}">
        <p14:creationId xmlns:p14="http://schemas.microsoft.com/office/powerpoint/2010/main" val="1012450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asja Billiau’s two children, Victor, 8, and Anna Laura, 5, study at the kitchen table in their Seattle area home during the coronavirus school building shutdowns. Billiau devised a learning schedule for her children that closely matches what they would have done at school. ">
            <a:extLst>
              <a:ext uri="{FF2B5EF4-FFF2-40B4-BE49-F238E27FC236}">
                <a16:creationId xmlns:a16="http://schemas.microsoft.com/office/drawing/2014/main" id="{4B4E352D-9E66-4FB5-BA57-3E1DB8E94A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46376" y="636647"/>
            <a:ext cx="4340225" cy="2611492"/>
          </a:xfrm>
          <a:prstGeom prst="rect">
            <a:avLst/>
          </a:prstGeom>
          <a:noFill/>
          <a:ln>
            <a:noFill/>
          </a:ln>
        </p:spPr>
      </p:pic>
      <p:pic>
        <p:nvPicPr>
          <p:cNvPr id="7" name="Picture 6" descr="Image may contain: people sitting, screen, table and indoor">
            <a:extLst>
              <a:ext uri="{FF2B5EF4-FFF2-40B4-BE49-F238E27FC236}">
                <a16:creationId xmlns:a16="http://schemas.microsoft.com/office/drawing/2014/main" id="{AD9F66A5-D024-432E-A38B-873372E149C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5074">
            <a:off x="1973580" y="1160060"/>
            <a:ext cx="4122420" cy="3169863"/>
          </a:xfrm>
          <a:prstGeom prst="rect">
            <a:avLst/>
          </a:prstGeom>
          <a:noFill/>
          <a:ln>
            <a:noFill/>
          </a:ln>
        </p:spPr>
      </p:pic>
      <p:pic>
        <p:nvPicPr>
          <p:cNvPr id="3074" name="Picture 2" descr="Should Professors Ban Laptops? - Education Next">
            <a:extLst>
              <a:ext uri="{FF2B5EF4-FFF2-40B4-BE49-F238E27FC236}">
                <a16:creationId xmlns:a16="http://schemas.microsoft.com/office/drawing/2014/main" id="{3D75348F-E1B3-4A5B-9A58-5F98D59D2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16" y="4419308"/>
            <a:ext cx="4203511" cy="2240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comb school districts preparing for different scenarios | Local ...">
            <a:extLst>
              <a:ext uri="{FF2B5EF4-FFF2-40B4-BE49-F238E27FC236}">
                <a16:creationId xmlns:a16="http://schemas.microsoft.com/office/drawing/2014/main" id="{55FCCEA8-1078-4CFB-817F-1011BD9DF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627" y="3248139"/>
            <a:ext cx="3887280" cy="25944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ilding Self-Efficacy">
            <a:extLst>
              <a:ext uri="{FF2B5EF4-FFF2-40B4-BE49-F238E27FC236}">
                <a16:creationId xmlns:a16="http://schemas.microsoft.com/office/drawing/2014/main" id="{4263E8E2-733D-436A-B6E3-6A86B8B7E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90435">
            <a:off x="8782460" y="4457637"/>
            <a:ext cx="3211786" cy="206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75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37A3-CB9F-43A1-BDFC-899A93E95916}"/>
              </a:ext>
            </a:extLst>
          </p:cNvPr>
          <p:cNvSpPr>
            <a:spLocks noGrp="1"/>
          </p:cNvSpPr>
          <p:nvPr>
            <p:ph type="title"/>
          </p:nvPr>
        </p:nvSpPr>
        <p:spPr>
          <a:xfrm>
            <a:off x="87085" y="365125"/>
            <a:ext cx="12224657" cy="6579961"/>
          </a:xfrm>
        </p:spPr>
        <p:txBody>
          <a:bodyPr>
            <a:normAutofit fontScale="90000"/>
          </a:bodyPr>
          <a:lstStyle/>
          <a:p>
            <a:r>
              <a:rPr lang="en-US" sz="8000" dirty="0">
                <a:latin typeface="Comic Sans MS" panose="030F0702030302020204" pitchFamily="66" charset="0"/>
              </a:rPr>
              <a:t>Moving from</a:t>
            </a:r>
            <a:br>
              <a:rPr lang="en-US" sz="8000" dirty="0">
                <a:latin typeface="Comic Sans MS" panose="030F0702030302020204" pitchFamily="66" charset="0"/>
              </a:rPr>
            </a:br>
            <a:r>
              <a:rPr lang="en-US" sz="8000" dirty="0">
                <a:latin typeface="Comic Sans MS" panose="030F0702030302020204" pitchFamily="66" charset="0"/>
              </a:rPr>
              <a:t>  Knowing your students and not in class to</a:t>
            </a:r>
            <a:br>
              <a:rPr lang="en-US" sz="8000" dirty="0">
                <a:latin typeface="Comic Sans MS" panose="030F0702030302020204" pitchFamily="66" charset="0"/>
              </a:rPr>
            </a:br>
            <a:br>
              <a:rPr lang="en-US" sz="8000" dirty="0">
                <a:latin typeface="Comic Sans MS" panose="030F0702030302020204" pitchFamily="66" charset="0"/>
              </a:rPr>
            </a:br>
            <a:r>
              <a:rPr lang="en-US" sz="8000" dirty="0">
                <a:latin typeface="Comic Sans MS" panose="030F0702030302020204" pitchFamily="66" charset="0"/>
              </a:rPr>
              <a:t>Not knowing your students</a:t>
            </a:r>
            <a:br>
              <a:rPr lang="en-US" sz="8000" dirty="0">
                <a:latin typeface="Comic Sans MS" panose="030F0702030302020204" pitchFamily="66" charset="0"/>
              </a:rPr>
            </a:br>
            <a:r>
              <a:rPr lang="en-US" sz="8000" dirty="0">
                <a:latin typeface="Comic Sans MS" panose="030F0702030302020204" pitchFamily="66" charset="0"/>
              </a:rPr>
              <a:t>and not in class</a:t>
            </a:r>
            <a:br>
              <a:rPr lang="en-US" sz="8000" dirty="0">
                <a:latin typeface="Comic Sans MS" panose="030F0702030302020204" pitchFamily="66" charset="0"/>
              </a:rPr>
            </a:br>
            <a:endParaRPr lang="en-US" sz="8000" dirty="0">
              <a:latin typeface="Comic Sans MS" panose="030F0702030302020204" pitchFamily="66" charset="0"/>
            </a:endParaRPr>
          </a:p>
        </p:txBody>
      </p:sp>
    </p:spTree>
    <p:extLst>
      <p:ext uri="{BB962C8B-B14F-4D97-AF65-F5344CB8AC3E}">
        <p14:creationId xmlns:p14="http://schemas.microsoft.com/office/powerpoint/2010/main" val="2474189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8FAF7FD-6FB7-4959-B63C-9C932D899565}"/>
              </a:ext>
            </a:extLst>
          </p:cNvPr>
          <p:cNvSpPr>
            <a:spLocks noGrp="1"/>
          </p:cNvSpPr>
          <p:nvPr>
            <p:ph type="title"/>
          </p:nvPr>
        </p:nvSpPr>
        <p:spPr>
          <a:xfrm>
            <a:off x="958506" y="635714"/>
            <a:ext cx="10264697" cy="1376780"/>
          </a:xfrm>
        </p:spPr>
        <p:txBody>
          <a:bodyPr>
            <a:normAutofit/>
          </a:bodyPr>
          <a:lstStyle/>
          <a:p>
            <a:r>
              <a:rPr lang="en-US" sz="4000" dirty="0">
                <a:solidFill>
                  <a:srgbClr val="FFFFFF"/>
                </a:solidFill>
              </a:rPr>
              <a:t>                                  Resources</a:t>
            </a:r>
          </a:p>
        </p:txBody>
      </p:sp>
      <p:sp>
        <p:nvSpPr>
          <p:cNvPr id="3" name="Content Placeholder 2">
            <a:extLst>
              <a:ext uri="{FF2B5EF4-FFF2-40B4-BE49-F238E27FC236}">
                <a16:creationId xmlns:a16="http://schemas.microsoft.com/office/drawing/2014/main" id="{78FFED8D-9890-44F4-81A0-3D29228C01F2}"/>
              </a:ext>
            </a:extLst>
          </p:cNvPr>
          <p:cNvSpPr>
            <a:spLocks noGrp="1"/>
          </p:cNvSpPr>
          <p:nvPr>
            <p:ph idx="1"/>
          </p:nvPr>
        </p:nvSpPr>
        <p:spPr>
          <a:xfrm>
            <a:off x="812935" y="2490436"/>
            <a:ext cx="11547231" cy="4367564"/>
          </a:xfrm>
        </p:spPr>
        <p:txBody>
          <a:bodyPr anchor="ctr">
            <a:normAutofit fontScale="62500" lnSpcReduction="20000"/>
          </a:bodyPr>
          <a:lstStyle/>
          <a:p>
            <a:pPr marL="0" indent="0">
              <a:buNone/>
            </a:pPr>
            <a:r>
              <a:rPr lang="en-US" sz="4400" dirty="0">
                <a:latin typeface="Segoe UI" panose="020B0502040204020203" pitchFamily="34" charset="0"/>
                <a:cs typeface="Segoe UI" panose="020B0502040204020203" pitchFamily="34" charset="0"/>
                <a:hlinkClick r:id="rId2"/>
              </a:rPr>
              <a:t>  www.kayscheidler.com</a:t>
            </a:r>
            <a:r>
              <a:rPr lang="en-US" sz="4400" dirty="0">
                <a:latin typeface="Segoe UI" panose="020B0502040204020203" pitchFamily="34" charset="0"/>
                <a:cs typeface="Segoe UI" panose="020B0502040204020203" pitchFamily="34" charset="0"/>
              </a:rPr>
              <a:t>   Left side top: </a:t>
            </a:r>
            <a:r>
              <a:rPr lang="en-US" sz="4400" b="1" dirty="0">
                <a:latin typeface="Segoe UI" panose="020B0502040204020203" pitchFamily="34" charset="0"/>
                <a:cs typeface="Segoe UI" panose="020B0502040204020203" pitchFamily="34" charset="0"/>
              </a:rPr>
              <a:t>Resources for Remote Learning</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a:latin typeface="Segoe UI" panose="020B0502040204020203" pitchFamily="34" charset="0"/>
                <a:cs typeface="Segoe UI" panose="020B0502040204020203" pitchFamily="34" charset="0"/>
              </a:rPr>
              <a:t>Sample of fully </a:t>
            </a:r>
            <a:r>
              <a:rPr lang="en-US" sz="4400" dirty="0">
                <a:latin typeface="Segoe UI" panose="020B0502040204020203" pitchFamily="34" charset="0"/>
                <a:cs typeface="Segoe UI" panose="020B0502040204020203" pitchFamily="34" charset="0"/>
              </a:rPr>
              <a:t>remote learning plans</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List of additional electronic tools that teachers are commonly using</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a:latin typeface="Segoe UI" panose="020B0502040204020203" pitchFamily="34" charset="0"/>
                <a:cs typeface="Segoe UI" panose="020B0502040204020203" pitchFamily="34" charset="0"/>
              </a:rPr>
              <a:t>Articles on remote learning that also include how tools are used</a:t>
            </a:r>
          </a:p>
          <a:p>
            <a:pPr marL="0" indent="0">
              <a:buNone/>
            </a:pPr>
            <a:endParaRPr lang="en-US" sz="4400" dirty="0">
              <a:latin typeface="Segoe UI" panose="020B0502040204020203" pitchFamily="34" charset="0"/>
              <a:cs typeface="Segoe UI" panose="020B0502040204020203" pitchFamily="34" charset="0"/>
            </a:endParaRPr>
          </a:p>
          <a:p>
            <a:pPr marL="0" indent="0">
              <a:buNone/>
            </a:pPr>
            <a:r>
              <a:rPr lang="en-US" sz="4400" dirty="0" err="1">
                <a:latin typeface="Segoe UI" panose="020B0502040204020203" pitchFamily="34" charset="0"/>
                <a:cs typeface="Segoe UI" panose="020B0502040204020203" pitchFamily="34" charset="0"/>
              </a:rPr>
              <a:t>Webquest</a:t>
            </a:r>
            <a:r>
              <a:rPr lang="en-US" sz="4400" dirty="0">
                <a:latin typeface="Segoe UI" panose="020B0502040204020203" pitchFamily="34" charset="0"/>
                <a:cs typeface="Segoe UI" panose="020B0502040204020203" pitchFamily="34" charset="0"/>
              </a:rPr>
              <a:t> examples, Art sites</a:t>
            </a:r>
          </a:p>
          <a:p>
            <a:pPr marL="0" indent="0">
              <a:buNone/>
            </a:pPr>
            <a:endParaRPr lang="en-US" sz="1900" dirty="0"/>
          </a:p>
        </p:txBody>
      </p:sp>
    </p:spTree>
    <p:extLst>
      <p:ext uri="{BB962C8B-B14F-4D97-AF65-F5344CB8AC3E}">
        <p14:creationId xmlns:p14="http://schemas.microsoft.com/office/powerpoint/2010/main" val="273206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9769-72BE-4111-AD1C-BAEDE6354C1E}"/>
              </a:ext>
            </a:extLst>
          </p:cNvPr>
          <p:cNvSpPr>
            <a:spLocks noGrp="1"/>
          </p:cNvSpPr>
          <p:nvPr>
            <p:ph type="title"/>
          </p:nvPr>
        </p:nvSpPr>
        <p:spPr>
          <a:xfrm flipV="1">
            <a:off x="838200" y="209862"/>
            <a:ext cx="10515600" cy="15526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17CDB78-7721-4468-B264-6FD734266C16}"/>
              </a:ext>
            </a:extLst>
          </p:cNvPr>
          <p:cNvSpPr>
            <a:spLocks noGrp="1"/>
          </p:cNvSpPr>
          <p:nvPr>
            <p:ph idx="1"/>
          </p:nvPr>
        </p:nvSpPr>
        <p:spPr>
          <a:xfrm>
            <a:off x="0" y="0"/>
            <a:ext cx="12396866" cy="6858000"/>
          </a:xfrm>
        </p:spPr>
        <p:txBody>
          <a:bodyPr>
            <a:noAutofit/>
          </a:bodyPr>
          <a:lstStyle/>
          <a:p>
            <a:pPr marL="0" indent="0">
              <a:buNone/>
            </a:pPr>
            <a:r>
              <a:rPr lang="en-US" sz="8000" dirty="0"/>
              <a:t>*Get to know your students,        </a:t>
            </a:r>
          </a:p>
          <a:p>
            <a:pPr marL="0" indent="0">
              <a:buNone/>
            </a:pPr>
            <a:r>
              <a:rPr lang="en-US" sz="8000" dirty="0"/>
              <a:t>     who they are, </a:t>
            </a:r>
          </a:p>
          <a:p>
            <a:pPr marL="0" indent="0">
              <a:buNone/>
            </a:pPr>
            <a:r>
              <a:rPr lang="en-US" sz="8000" dirty="0"/>
              <a:t>           what they can do</a:t>
            </a:r>
          </a:p>
          <a:p>
            <a:pPr marL="0" indent="0">
              <a:buNone/>
            </a:pPr>
            <a:r>
              <a:rPr lang="en-US" sz="8000" dirty="0"/>
              <a:t>-- While developing your subject’s learning, </a:t>
            </a:r>
          </a:p>
          <a:p>
            <a:pPr marL="0" indent="0">
              <a:buNone/>
            </a:pPr>
            <a:r>
              <a:rPr lang="en-US" sz="8000" dirty="0"/>
              <a:t>       Right from the start!</a:t>
            </a:r>
          </a:p>
        </p:txBody>
      </p:sp>
    </p:spTree>
    <p:extLst>
      <p:ext uri="{BB962C8B-B14F-4D97-AF65-F5344CB8AC3E}">
        <p14:creationId xmlns:p14="http://schemas.microsoft.com/office/powerpoint/2010/main" val="412768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9769-72BE-4111-AD1C-BAEDE6354C1E}"/>
              </a:ext>
            </a:extLst>
          </p:cNvPr>
          <p:cNvSpPr>
            <a:spLocks noGrp="1"/>
          </p:cNvSpPr>
          <p:nvPr>
            <p:ph type="title"/>
          </p:nvPr>
        </p:nvSpPr>
        <p:spPr>
          <a:xfrm flipV="1">
            <a:off x="838200" y="209862"/>
            <a:ext cx="10515600" cy="15526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17CDB78-7721-4468-B264-6FD734266C16}"/>
              </a:ext>
            </a:extLst>
          </p:cNvPr>
          <p:cNvSpPr>
            <a:spLocks noGrp="1"/>
          </p:cNvSpPr>
          <p:nvPr>
            <p:ph idx="1"/>
          </p:nvPr>
        </p:nvSpPr>
        <p:spPr>
          <a:xfrm>
            <a:off x="0" y="0"/>
            <a:ext cx="12396866" cy="6858000"/>
          </a:xfrm>
        </p:spPr>
        <p:txBody>
          <a:bodyPr>
            <a:noAutofit/>
          </a:bodyPr>
          <a:lstStyle/>
          <a:p>
            <a:pPr marL="0" indent="0" algn="ctr">
              <a:buNone/>
            </a:pPr>
            <a:r>
              <a:rPr lang="en-US" sz="8000" dirty="0">
                <a:solidFill>
                  <a:schemeClr val="tx1"/>
                </a:solidFill>
                <a:latin typeface="Segoe UI" panose="020B0502040204020203" pitchFamily="34" charset="0"/>
                <a:cs typeface="Segoe UI" panose="020B0502040204020203" pitchFamily="34" charset="0"/>
              </a:rPr>
              <a:t>Fall Back-to-School time is the Best Learning time</a:t>
            </a:r>
          </a:p>
          <a:p>
            <a:pPr marL="0" indent="0" algn="ctr">
              <a:buNone/>
            </a:pPr>
            <a:endParaRPr lang="en-US" sz="8000" dirty="0">
              <a:solidFill>
                <a:schemeClr val="tx1"/>
              </a:solidFill>
              <a:latin typeface="Segoe UI" panose="020B0502040204020203" pitchFamily="34" charset="0"/>
              <a:cs typeface="Segoe UI" panose="020B0502040204020203" pitchFamily="34" charset="0"/>
            </a:endParaRPr>
          </a:p>
          <a:p>
            <a:pPr marL="0" indent="0" algn="ctr">
              <a:buNone/>
            </a:pPr>
            <a:r>
              <a:rPr lang="en-US" sz="8000" dirty="0">
                <a:solidFill>
                  <a:schemeClr val="tx1"/>
                </a:solidFill>
                <a:latin typeface="Segoe UI" panose="020B0502040204020203" pitchFamily="34" charset="0"/>
                <a:cs typeface="Segoe UI" panose="020B0502040204020203" pitchFamily="34" charset="0"/>
              </a:rPr>
              <a:t>Research tells us spring and summer learning loss </a:t>
            </a:r>
          </a:p>
          <a:p>
            <a:pPr marL="0" indent="0" algn="ctr">
              <a:buNone/>
            </a:pPr>
            <a:r>
              <a:rPr lang="en-US" sz="8000" dirty="0">
                <a:solidFill>
                  <a:schemeClr val="tx1"/>
                </a:solidFill>
                <a:latin typeface="Segoe UI" panose="020B0502040204020203" pitchFamily="34" charset="0"/>
                <a:cs typeface="Segoe UI" panose="020B0502040204020203" pitchFamily="34" charset="0"/>
              </a:rPr>
              <a:t>is minimal</a:t>
            </a:r>
          </a:p>
        </p:txBody>
      </p:sp>
    </p:spTree>
    <p:extLst>
      <p:ext uri="{BB962C8B-B14F-4D97-AF65-F5344CB8AC3E}">
        <p14:creationId xmlns:p14="http://schemas.microsoft.com/office/powerpoint/2010/main" val="121770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C60C-1614-47A4-9679-C189BAE0E2D5}"/>
              </a:ext>
            </a:extLst>
          </p:cNvPr>
          <p:cNvSpPr>
            <a:spLocks noGrp="1"/>
          </p:cNvSpPr>
          <p:nvPr>
            <p:ph type="title"/>
          </p:nvPr>
        </p:nvSpPr>
        <p:spPr>
          <a:xfrm>
            <a:off x="0" y="123987"/>
            <a:ext cx="12398644" cy="6571282"/>
          </a:xfrm>
        </p:spPr>
        <p:txBody>
          <a:bodyPr>
            <a:normAutofit fontScale="90000"/>
          </a:bodyPr>
          <a:lstStyle/>
          <a:p>
            <a:r>
              <a:rPr lang="en-US" sz="8000" dirty="0">
                <a:solidFill>
                  <a:srgbClr val="0070C0"/>
                </a:solidFill>
                <a:latin typeface="Comic Sans MS" panose="030F0702030302020204" pitchFamily="66" charset="0"/>
              </a:rPr>
              <a:t>REACHING OUT    </a:t>
            </a:r>
            <a:br>
              <a:rPr lang="en-US" sz="8000" dirty="0">
                <a:solidFill>
                  <a:srgbClr val="0070C0"/>
                </a:solidFill>
                <a:latin typeface="Comic Sans MS" panose="030F0702030302020204" pitchFamily="66" charset="0"/>
              </a:rPr>
            </a:br>
            <a:r>
              <a:rPr lang="en-US" sz="8000" dirty="0">
                <a:solidFill>
                  <a:srgbClr val="0070C0"/>
                </a:solidFill>
                <a:latin typeface="Comic Sans MS" panose="030F0702030302020204" pitchFamily="66" charset="0"/>
              </a:rPr>
              <a:t>          REMOTELY:</a:t>
            </a:r>
            <a:br>
              <a:rPr lang="en-US" sz="8000" dirty="0">
                <a:solidFill>
                  <a:srgbClr val="0070C0"/>
                </a:solidFill>
                <a:latin typeface="Comic Sans MS" panose="030F0702030302020204" pitchFamily="66" charset="0"/>
              </a:rPr>
            </a:br>
            <a:br>
              <a:rPr lang="en-US" sz="8000" dirty="0">
                <a:solidFill>
                  <a:srgbClr val="0070C0"/>
                </a:solidFill>
                <a:latin typeface="Comic Sans MS" panose="030F0702030302020204" pitchFamily="66" charset="0"/>
              </a:rPr>
            </a:br>
            <a:r>
              <a:rPr lang="en-US" sz="8000" dirty="0">
                <a:solidFill>
                  <a:srgbClr val="0070C0"/>
                </a:solidFill>
                <a:latin typeface="Comic Sans MS" panose="030F0702030302020204" pitchFamily="66" charset="0"/>
              </a:rPr>
              <a:t>    PLANNING,     </a:t>
            </a:r>
            <a:br>
              <a:rPr lang="en-US" sz="8000" dirty="0">
                <a:solidFill>
                  <a:srgbClr val="0070C0"/>
                </a:solidFill>
                <a:latin typeface="Comic Sans MS" panose="030F0702030302020204" pitchFamily="66" charset="0"/>
              </a:rPr>
            </a:br>
            <a:r>
              <a:rPr lang="en-US" sz="8000" dirty="0">
                <a:solidFill>
                  <a:srgbClr val="0070C0"/>
                </a:solidFill>
                <a:latin typeface="Comic Sans MS" panose="030F0702030302020204" pitchFamily="66" charset="0"/>
              </a:rPr>
              <a:t>        STRATEGIES,              				RESOURCES</a:t>
            </a:r>
          </a:p>
        </p:txBody>
      </p:sp>
    </p:spTree>
    <p:extLst>
      <p:ext uri="{BB962C8B-B14F-4D97-AF65-F5344CB8AC3E}">
        <p14:creationId xmlns:p14="http://schemas.microsoft.com/office/powerpoint/2010/main" val="344383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65F45F4-7278-4DAB-ADFC-6DC9775BFFDD}"/>
              </a:ext>
            </a:extLst>
          </p:cNvPr>
          <p:cNvSpPr>
            <a:spLocks noGrp="1"/>
          </p:cNvSpPr>
          <p:nvPr>
            <p:ph type="title"/>
          </p:nvPr>
        </p:nvSpPr>
        <p:spPr>
          <a:xfrm>
            <a:off x="781691" y="567558"/>
            <a:ext cx="6449426" cy="4534605"/>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Who is Kay?</a:t>
            </a:r>
            <a:br>
              <a:rPr lang="en-US" sz="20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Who is Kay?:   Teacher, Curriculum Director</a:t>
            </a:r>
            <a:r>
              <a:rPr lang="en-US" sz="3100" dirty="0">
                <a:solidFill>
                  <a:srgbClr val="FFFFFF"/>
                </a:solidFill>
              </a:rPr>
              <a:t>:</a:t>
            </a:r>
            <a:r>
              <a:rPr lang="en-US" sz="3100" kern="1200" dirty="0">
                <a:solidFill>
                  <a:srgbClr val="FFFFFF"/>
                </a:solidFill>
                <a:latin typeface="+mj-lt"/>
                <a:ea typeface="+mj-ea"/>
                <a:cs typeface="+mj-cs"/>
              </a:rPr>
              <a:t>  Monson, Southbridge, Everett, Marblehead,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Hamilton-Wenham</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Assistant Supt. For Curriculum:  Hopkinton, Canton</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a:t>
            </a:r>
            <a:br>
              <a:rPr lang="en-US" sz="3600" kern="1200" dirty="0">
                <a:solidFill>
                  <a:srgbClr val="FFFFFF"/>
                </a:solidFill>
                <a:latin typeface="+mj-lt"/>
                <a:ea typeface="+mj-ea"/>
                <a:cs typeface="+mj-cs"/>
              </a:rPr>
            </a:br>
            <a:r>
              <a:rPr lang="en-US" sz="3100" kern="1200" dirty="0">
                <a:solidFill>
                  <a:srgbClr val="FFFFFF"/>
                </a:solidFill>
                <a:latin typeface="+mj-lt"/>
                <a:ea typeface="+mj-ea"/>
                <a:cs typeface="+mj-cs"/>
              </a:rPr>
              <a:t>Currently: French River Education Center, Framingham State University, Salem Collaborative</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3648245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1585</Words>
  <Application>Microsoft Office PowerPoint</Application>
  <PresentationFormat>Widescreen</PresentationFormat>
  <Paragraphs>208</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Comic Sans MS</vt:lpstr>
      <vt:lpstr>Segoe UI</vt:lpstr>
      <vt:lpstr>Times New Roman</vt:lpstr>
      <vt:lpstr>Wingdings</vt:lpstr>
      <vt:lpstr>Office Theme</vt:lpstr>
      <vt:lpstr>WEBSTER PUBLIC SCHOOLS  Sept 4, 2020  REACHING OUT  REMOTELY</vt:lpstr>
      <vt:lpstr>REMOTE  AND  HYBRID LEARNING </vt:lpstr>
      <vt:lpstr>Bridging the Gap to Remote Learning</vt:lpstr>
      <vt:lpstr>PowerPoint Presentation</vt:lpstr>
      <vt:lpstr>Moving from   Knowing your students and not in class to  Not knowing your students and not in class </vt:lpstr>
      <vt:lpstr>PowerPoint Presentation</vt:lpstr>
      <vt:lpstr>PowerPoint Presentation</vt:lpstr>
      <vt:lpstr>REACHING OUT               REMOTELY:      PLANNING,              STRATEGIES,                  RESOURCES</vt:lpstr>
      <vt:lpstr>Who is Kay?  Who is Kay?:   Teacher, Curriculum Director:  Monson, Southbridge, Everett, Marblehead,                Hamilton-Wenham Assistant Supt. For Curriculum:  Hopkinton, Canton   Currently: French River Education Center, Framingham State University, Salem Collaborative </vt:lpstr>
      <vt:lpstr>                     Remote Learning is Fun!</vt:lpstr>
      <vt:lpstr>REMOTE LEARNING IS:  Teach what you normally teach    . . . .   with some modifications See What can work,               what doesn’t</vt:lpstr>
      <vt:lpstr>VALUES GUIDE       THE WORK</vt:lpstr>
      <vt:lpstr>Value:  Dedicated to work with students                                                     In the best way possible</vt:lpstr>
      <vt:lpstr>  1. Advantages of  Remote Learning 2. Use the tools you have,  add on 3. Build a unit, add others:    Create Learning 4. Engage all students </vt:lpstr>
      <vt:lpstr>Not every child’s life . . .</vt:lpstr>
      <vt:lpstr>  Challenges with Remote Learning:    *Tools are new to many teachers       * We rely on home support       * Home distractions for many students       * Lack of good remote tech support      * Requires self-discipline on students’ part                                                 </vt:lpstr>
      <vt:lpstr>       Advantages of Remote Learning:  *Easier to plan for, Stick to the Plan  *Distractions can be eliminated                                    *Personalize with Chats  *Many students enjoy tech skills, online. They can help teachers with this.  </vt:lpstr>
      <vt:lpstr>                         REMOTE LEARNING</vt:lpstr>
      <vt:lpstr>FRONTLOADING LEARNING</vt:lpstr>
      <vt:lpstr>Teaching and Learning works best   when we Frontload up front </vt:lpstr>
      <vt:lpstr>               First Planning Well               ENDS WELL! E </vt:lpstr>
      <vt:lpstr>PowerPoint Presentation</vt:lpstr>
      <vt:lpstr>I. Remote Learning: Learning</vt:lpstr>
      <vt:lpstr>I. Remote Learning: Learning</vt:lpstr>
      <vt:lpstr>I. Remote Learning: Learning</vt:lpstr>
      <vt:lpstr>I. Remote Learning: Learning</vt:lpstr>
      <vt:lpstr>I. Remote Learning: Learning</vt:lpstr>
      <vt:lpstr>               Tips for Learning New Tools</vt:lpstr>
      <vt:lpstr>                         Learning Activity Tip</vt:lpstr>
      <vt:lpstr>Recommendation: To Establish Learning as a Goal </vt:lpstr>
      <vt:lpstr>Recommendation: In hybrid learning:</vt:lpstr>
      <vt:lpstr>PowerPoint Presentation</vt:lpstr>
      <vt:lpstr>PowerPoint Presentation</vt:lpstr>
      <vt:lpstr> </vt:lpstr>
      <vt:lpstr>                  ENGAGING ALL STUDENTS</vt:lpstr>
      <vt:lpstr>ENGAGING        ALL  STUDENTS </vt:lpstr>
      <vt:lpstr>ENGAGING        ALL  STUDENTS </vt:lpstr>
      <vt:lpstr>  *  Email, chat, call home as needed for struggling students *  Use small groups, exit tickets *  Google form mental health check-in *  “40 Weird Questions” site as   Engagement Strategies, No wrong answer, brief games for engagement </vt:lpstr>
      <vt:lpstr>HOW ARE YOU FEELING TODAY     Google Form</vt:lpstr>
      <vt:lpstr>PowerPoint Presentation</vt:lpstr>
      <vt:lpstr>LEARNING AND         ENGAGEMENT</vt:lpstr>
      <vt:lpstr>PowerPoint Presentation</vt:lpstr>
      <vt:lpstr>LEARNING and ENGAGEMENT and REMOTE and Hybrid                                      ANY SUBJECT and ANY STUDENT</vt:lpstr>
      <vt:lpstr>In Webquests, students develop:</vt:lpstr>
      <vt:lpstr>   In Webquest work, the teacher is a coach</vt:lpstr>
      <vt:lpstr>Webquests</vt:lpstr>
      <vt:lpstr>Webquests</vt:lpstr>
      <vt:lpstr>PowerPoint Presentation</vt:lpstr>
      <vt:lpstr>PowerPoint Presentation</vt:lpstr>
      <vt:lpst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WEBSTER PUBLIC SCHOOLS  Sept 4, 2020</dc:title>
  <dc:creator>Kay Scheidler</dc:creator>
  <cp:lastModifiedBy>Kay Scheidler</cp:lastModifiedBy>
  <cp:revision>25</cp:revision>
  <dcterms:created xsi:type="dcterms:W3CDTF">2020-08-24T14:07:30Z</dcterms:created>
  <dcterms:modified xsi:type="dcterms:W3CDTF">2020-09-03T23:30:34Z</dcterms:modified>
</cp:coreProperties>
</file>